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Lst>
  <p:sldSz cy="7772400" cx="10058400"/>
  <p:notesSz cx="6858000" cy="9144000"/>
  <p:embeddedFontLst>
    <p:embeddedFont>
      <p:font typeface="Roboto"/>
      <p:regular r:id="rId9"/>
      <p:bold r:id="rId10"/>
      <p:italic r:id="rId11"/>
      <p:boldItalic r:id="rId12"/>
    </p:embeddedFont>
    <p:embeddedFont>
      <p:font typeface="Roboto Condensed"/>
      <p:regular r:id="rId13"/>
      <p:bold r:id="rId14"/>
      <p:italic r:id="rId15"/>
      <p:boldItalic r:id="rId16"/>
    </p:embeddedFont>
    <p:embeddedFont>
      <p:font typeface="Cambria Math"/>
      <p:regular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448">
          <p15:clr>
            <a:srgbClr val="747775"/>
          </p15:clr>
        </p15:guide>
        <p15:guide id="2" pos="316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448" orient="horz"/>
        <p:guide pos="3168"/>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oboto-italic.fntdata"/><Relationship Id="rId10" Type="http://schemas.openxmlformats.org/officeDocument/2006/relationships/font" Target="fonts/Roboto-bold.fntdata"/><Relationship Id="rId13" Type="http://schemas.openxmlformats.org/officeDocument/2006/relationships/font" Target="fonts/RobotoCondensed-regular.fntdata"/><Relationship Id="rId12"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Roboto-regular.fntdata"/><Relationship Id="rId15" Type="http://schemas.openxmlformats.org/officeDocument/2006/relationships/font" Target="fonts/RobotoCondensed-italic.fntdata"/><Relationship Id="rId14" Type="http://schemas.openxmlformats.org/officeDocument/2006/relationships/font" Target="fonts/RobotoCondensed-bold.fntdata"/><Relationship Id="rId17" Type="http://schemas.openxmlformats.org/officeDocument/2006/relationships/font" Target="fonts/CambriaMath-regular.fntdata"/><Relationship Id="rId16" Type="http://schemas.openxmlformats.org/officeDocument/2006/relationships/font" Target="fonts/RobotoCondensed-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10584" y="685800"/>
            <a:ext cx="4437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e20bc458b9_0_1664:notes"/>
          <p:cNvSpPr/>
          <p:nvPr>
            <p:ph idx="2" type="sldImg"/>
          </p:nvPr>
        </p:nvSpPr>
        <p:spPr>
          <a:xfrm>
            <a:off x="1210584" y="685800"/>
            <a:ext cx="44373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e20bc458b9_0_1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e20bc458b9_0_1096:notes"/>
          <p:cNvSpPr/>
          <p:nvPr>
            <p:ph idx="2" type="sldImg"/>
          </p:nvPr>
        </p:nvSpPr>
        <p:spPr>
          <a:xfrm>
            <a:off x="1210584" y="685800"/>
            <a:ext cx="4437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e20bc458b9_0_1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e20bc458b9_0_5:notes"/>
          <p:cNvSpPr/>
          <p:nvPr>
            <p:ph idx="2" type="sldImg"/>
          </p:nvPr>
        </p:nvSpPr>
        <p:spPr>
          <a:xfrm>
            <a:off x="1210584" y="685800"/>
            <a:ext cx="4437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e20bc458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42879" y="1125136"/>
            <a:ext cx="9372900" cy="31017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42870" y="4282678"/>
            <a:ext cx="9372900" cy="1197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42870" y="1671478"/>
            <a:ext cx="9372900" cy="29670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42870" y="4763362"/>
            <a:ext cx="9372900" cy="1965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42870" y="3250173"/>
            <a:ext cx="9372900" cy="127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42870" y="672482"/>
            <a:ext cx="9372900" cy="8655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42870" y="1741518"/>
            <a:ext cx="9372900" cy="516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42870" y="672482"/>
            <a:ext cx="9372900" cy="8655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42870" y="1741518"/>
            <a:ext cx="4399800" cy="516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5315640" y="1741518"/>
            <a:ext cx="4399800" cy="516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42870" y="672482"/>
            <a:ext cx="9372900" cy="8655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42870" y="839573"/>
            <a:ext cx="3088800" cy="11418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42870" y="2099840"/>
            <a:ext cx="3088800" cy="4804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539275" y="680227"/>
            <a:ext cx="7004400" cy="6181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5029200" y="-189"/>
            <a:ext cx="5029200" cy="7772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92050" y="1863464"/>
            <a:ext cx="4449600" cy="2239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92050" y="4235758"/>
            <a:ext cx="4449600" cy="1866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5433450" y="1094158"/>
            <a:ext cx="4221000" cy="55839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42870" y="6392869"/>
            <a:ext cx="6598800" cy="9144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9319704" y="7046639"/>
            <a:ext cx="603600" cy="5949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42870" y="672482"/>
            <a:ext cx="9372900" cy="8655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42870" y="1741518"/>
            <a:ext cx="9372900" cy="516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9319704" y="7046639"/>
            <a:ext cx="603600" cy="5949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hyperlink" Target="http://www.alaricstephen.com/main-featured/2018/10/21/gchq-puzzle-book-ii-solutions" TargetMode="External"/><Relationship Id="rId6" Type="http://schemas.openxmlformats.org/officeDocument/2006/relationships/hyperlink" Target="http://www.alaricstephen.com/main-featured/2018/10/21/gchq-puzzle-book-ii-solutions" TargetMode="External"/><Relationship Id="rId7" Type="http://schemas.openxmlformats.org/officeDocument/2006/relationships/hyperlink" Target="https://www.youtube.com/watch?v=JANiss729B0" TargetMode="External"/><Relationship Id="rId8" Type="http://schemas.openxmlformats.org/officeDocument/2006/relationships/hyperlink" Target="https://www.youtube.com/watch?v=JANiss729B0"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3429000" y="171300"/>
            <a:ext cx="3200400" cy="133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A Sphinx Riddle </a:t>
            </a:r>
            <a:r>
              <a:rPr lang="en" sz="1300">
                <a:latin typeface="Roboto"/>
                <a:ea typeface="Roboto"/>
                <a:cs typeface="Roboto"/>
                <a:sym typeface="Roboto"/>
              </a:rPr>
              <a:t>(670s BC, Aeschylus)</a:t>
            </a:r>
            <a:endParaRPr sz="13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rPr lang="en" sz="1100">
                <a:latin typeface="Roboto Condensed"/>
                <a:ea typeface="Roboto Condensed"/>
                <a:cs typeface="Roboto Condensed"/>
                <a:sym typeface="Roboto Condensed"/>
              </a:rPr>
              <a:t>"Which creature has one voice and yet becomes four-footed and two-footed and three-footed?"</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7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This is considered the most famous riddle of all time, popularizer of all other riddles.</a:t>
            </a:r>
            <a:endParaRPr sz="1300">
              <a:latin typeface="Roboto Condensed"/>
              <a:ea typeface="Roboto Condensed"/>
              <a:cs typeface="Roboto Condensed"/>
              <a:sym typeface="Roboto Condensed"/>
            </a:endParaRPr>
          </a:p>
        </p:txBody>
      </p:sp>
      <p:sp>
        <p:nvSpPr>
          <p:cNvPr id="55" name="Google Shape;55;p13"/>
          <p:cNvSpPr txBox="1"/>
          <p:nvPr/>
        </p:nvSpPr>
        <p:spPr>
          <a:xfrm>
            <a:off x="228613" y="4058625"/>
            <a:ext cx="3200400" cy="317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Babylon’s Commerce </a:t>
            </a:r>
            <a:r>
              <a:rPr lang="en" sz="1300">
                <a:latin typeface="Roboto"/>
                <a:ea typeface="Roboto"/>
                <a:cs typeface="Roboto"/>
                <a:sym typeface="Roboto"/>
              </a:rPr>
              <a:t>(1800-1600 BC)</a:t>
            </a:r>
            <a:endParaRPr sz="1300">
              <a:latin typeface="Roboto"/>
              <a:ea typeface="Roboto"/>
              <a:cs typeface="Roboto"/>
              <a:sym typeface="Roboto"/>
            </a:endParaRPr>
          </a:p>
          <a:p>
            <a:pPr indent="0" lvl="0" marL="0" rtl="0" algn="l">
              <a:lnSpc>
                <a:spcPct val="115000"/>
              </a:lnSpc>
              <a:spcBef>
                <a:spcPts val="0"/>
              </a:spcBef>
              <a:spcAft>
                <a:spcPts val="0"/>
              </a:spcAft>
              <a:buNone/>
            </a:pPr>
            <a:r>
              <a:rPr lang="en" sz="1300">
                <a:latin typeface="Roboto"/>
                <a:ea typeface="Roboto"/>
                <a:cs typeface="Roboto"/>
                <a:sym typeface="Roboto"/>
              </a:rPr>
              <a:t>A Babylonian text reads:</a:t>
            </a:r>
            <a:endParaRPr sz="1300">
              <a:latin typeface="Roboto"/>
              <a:ea typeface="Roboto"/>
              <a:cs typeface="Roboto"/>
              <a:sym typeface="Roboto"/>
            </a:endParaRPr>
          </a:p>
          <a:p>
            <a:pPr indent="0" lvl="0" marL="0" rtl="0" algn="l">
              <a:lnSpc>
                <a:spcPct val="90000"/>
              </a:lnSpc>
              <a:spcBef>
                <a:spcPts val="0"/>
              </a:spcBef>
              <a:spcAft>
                <a:spcPts val="0"/>
              </a:spcAft>
              <a:buNone/>
            </a:pPr>
            <a:r>
              <a:t/>
            </a:r>
            <a:endParaRPr sz="700">
              <a:solidFill>
                <a:schemeClr val="dk1"/>
              </a:solidFill>
              <a:latin typeface="Roboto Condensed"/>
              <a:ea typeface="Roboto Condensed"/>
              <a:cs typeface="Roboto Condensed"/>
              <a:sym typeface="Roboto Condensed"/>
            </a:endParaRPr>
          </a:p>
          <a:p>
            <a:pPr indent="0" lvl="0" marL="0" rtl="0" algn="ctr">
              <a:lnSpc>
                <a:spcPct val="90000"/>
              </a:lnSpc>
              <a:spcBef>
                <a:spcPts val="0"/>
              </a:spcBef>
              <a:spcAft>
                <a:spcPts val="0"/>
              </a:spcAft>
              <a:buNone/>
            </a:pPr>
            <a:r>
              <a:rPr lang="en" sz="1100">
                <a:solidFill>
                  <a:schemeClr val="dk1"/>
                </a:solidFill>
                <a:latin typeface="Roboto Condensed"/>
                <a:ea typeface="Roboto Condensed"/>
                <a:cs typeface="Roboto Condensed"/>
                <a:sym typeface="Roboto Condensed"/>
              </a:rPr>
              <a:t>The </a:t>
            </a:r>
            <a:r>
              <a:rPr i="1" lang="en" sz="1100">
                <a:solidFill>
                  <a:schemeClr val="dk1"/>
                </a:solidFill>
                <a:latin typeface="Roboto Condensed"/>
                <a:ea typeface="Roboto Condensed"/>
                <a:cs typeface="Roboto Condensed"/>
                <a:sym typeface="Roboto Condensed"/>
              </a:rPr>
              <a:t>igibūm</a:t>
            </a:r>
            <a:r>
              <a:rPr lang="en" sz="1100">
                <a:solidFill>
                  <a:schemeClr val="dk1"/>
                </a:solidFill>
                <a:latin typeface="Roboto Condensed"/>
                <a:ea typeface="Roboto Condensed"/>
                <a:cs typeface="Roboto Condensed"/>
                <a:sym typeface="Roboto Condensed"/>
              </a:rPr>
              <a:t> exceed </a:t>
            </a:r>
            <a:r>
              <a:rPr i="1" lang="en" sz="1100">
                <a:solidFill>
                  <a:schemeClr val="dk1"/>
                </a:solidFill>
                <a:latin typeface="Roboto Condensed"/>
                <a:ea typeface="Roboto Condensed"/>
                <a:cs typeface="Roboto Condensed"/>
                <a:sym typeface="Roboto Condensed"/>
              </a:rPr>
              <a:t>igūm</a:t>
            </a:r>
            <a:r>
              <a:rPr lang="en" sz="1100">
                <a:solidFill>
                  <a:schemeClr val="dk1"/>
                </a:solidFill>
                <a:latin typeface="Roboto Condensed"/>
                <a:ea typeface="Roboto Condensed"/>
                <a:cs typeface="Roboto Condensed"/>
                <a:sym typeface="Roboto Condensed"/>
              </a:rPr>
              <a:t> by 7.</a:t>
            </a:r>
            <a:endParaRPr sz="1100">
              <a:solidFill>
                <a:schemeClr val="dk1"/>
              </a:solidFill>
              <a:latin typeface="Roboto Condensed"/>
              <a:ea typeface="Roboto Condensed"/>
              <a:cs typeface="Roboto Condensed"/>
              <a:sym typeface="Roboto Condensed"/>
            </a:endParaRPr>
          </a:p>
          <a:p>
            <a:pPr indent="0" lvl="0" marL="0" rtl="0" algn="ctr">
              <a:lnSpc>
                <a:spcPct val="90000"/>
              </a:lnSpc>
              <a:spcBef>
                <a:spcPts val="0"/>
              </a:spcBef>
              <a:spcAft>
                <a:spcPts val="0"/>
              </a:spcAft>
              <a:buNone/>
            </a:pPr>
            <a:r>
              <a:rPr lang="en" sz="1100">
                <a:solidFill>
                  <a:schemeClr val="dk1"/>
                </a:solidFill>
                <a:latin typeface="Roboto Condensed"/>
                <a:ea typeface="Roboto Condensed"/>
                <a:cs typeface="Roboto Condensed"/>
                <a:sym typeface="Roboto Condensed"/>
              </a:rPr>
              <a:t>What are the </a:t>
            </a:r>
            <a:r>
              <a:rPr i="1" lang="en" sz="1100">
                <a:solidFill>
                  <a:schemeClr val="dk1"/>
                </a:solidFill>
                <a:latin typeface="Roboto Condensed"/>
                <a:ea typeface="Roboto Condensed"/>
                <a:cs typeface="Roboto Condensed"/>
                <a:sym typeface="Roboto Condensed"/>
              </a:rPr>
              <a:t>igūm</a:t>
            </a:r>
            <a:r>
              <a:rPr lang="en" sz="1100">
                <a:solidFill>
                  <a:schemeClr val="dk1"/>
                </a:solidFill>
                <a:latin typeface="Roboto Condensed"/>
                <a:ea typeface="Roboto Condensed"/>
                <a:cs typeface="Roboto Condensed"/>
                <a:sym typeface="Roboto Condensed"/>
              </a:rPr>
              <a:t> and </a:t>
            </a:r>
            <a:r>
              <a:rPr i="1" lang="en" sz="1100">
                <a:solidFill>
                  <a:schemeClr val="dk1"/>
                </a:solidFill>
                <a:latin typeface="Roboto Condensed"/>
                <a:ea typeface="Roboto Condensed"/>
                <a:cs typeface="Roboto Condensed"/>
                <a:sym typeface="Roboto Condensed"/>
              </a:rPr>
              <a:t>ibigūm</a:t>
            </a:r>
            <a:r>
              <a:rPr lang="en" sz="1100">
                <a:solidFill>
                  <a:schemeClr val="dk1"/>
                </a:solidFill>
                <a:latin typeface="Roboto Condensed"/>
                <a:ea typeface="Roboto Condensed"/>
                <a:cs typeface="Roboto Condensed"/>
                <a:sym typeface="Roboto Condensed"/>
              </a:rPr>
              <a:t> [ </a:t>
            </a:r>
            <a:r>
              <a:rPr i="1" lang="en" sz="1100">
                <a:solidFill>
                  <a:schemeClr val="dk1"/>
                </a:solidFill>
                <a:latin typeface="Roboto Condensed"/>
                <a:ea typeface="Roboto Condensed"/>
                <a:cs typeface="Roboto Condensed"/>
                <a:sym typeface="Roboto Condensed"/>
              </a:rPr>
              <a:t>igū</a:t>
            </a:r>
            <a:r>
              <a:rPr lang="en" sz="1100">
                <a:solidFill>
                  <a:schemeClr val="dk1"/>
                </a:solidFill>
                <a:latin typeface="Roboto Condensed"/>
                <a:ea typeface="Roboto Condensed"/>
                <a:cs typeface="Roboto Condensed"/>
                <a:sym typeface="Roboto Condensed"/>
              </a:rPr>
              <a:t> ]?</a:t>
            </a:r>
            <a:endParaRPr sz="11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7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solidFill>
                  <a:schemeClr val="dk1"/>
                </a:solidFill>
                <a:latin typeface="Roboto Condensed"/>
                <a:ea typeface="Roboto Condensed"/>
                <a:cs typeface="Roboto Condensed"/>
                <a:sym typeface="Roboto Condensed"/>
              </a:rPr>
              <a:t>When put in standard mathematical notation,</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700">
              <a:solidFill>
                <a:schemeClr val="dk1"/>
              </a:solidFill>
              <a:latin typeface="Roboto Condensed"/>
              <a:ea typeface="Roboto Condensed"/>
              <a:cs typeface="Roboto Condensed"/>
              <a:sym typeface="Roboto Condensed"/>
            </a:endParaRPr>
          </a:p>
          <a:p>
            <a:pPr indent="0" lvl="0" marL="0" rtl="0" algn="ctr">
              <a:lnSpc>
                <a:spcPct val="90000"/>
              </a:lnSpc>
              <a:spcBef>
                <a:spcPts val="0"/>
              </a:spcBef>
              <a:spcAft>
                <a:spcPts val="0"/>
              </a:spcAft>
              <a:buNone/>
            </a:pPr>
            <a:r>
              <a:rPr lang="en" sz="1100">
                <a:solidFill>
                  <a:schemeClr val="dk1"/>
                </a:solidFill>
                <a:latin typeface="Roboto Condensed"/>
                <a:ea typeface="Roboto Condensed"/>
                <a:cs typeface="Roboto Condensed"/>
                <a:sym typeface="Roboto Condensed"/>
              </a:rPr>
              <a:t>The number </a:t>
            </a:r>
            <a:r>
              <a:rPr i="1" lang="en" sz="1100">
                <a:solidFill>
                  <a:schemeClr val="dk1"/>
                </a:solidFill>
                <a:latin typeface="Roboto Condensed"/>
                <a:ea typeface="Roboto Condensed"/>
                <a:cs typeface="Roboto Condensed"/>
                <a:sym typeface="Roboto Condensed"/>
              </a:rPr>
              <a:t>x</a:t>
            </a:r>
            <a:r>
              <a:rPr lang="en" sz="1100">
                <a:solidFill>
                  <a:schemeClr val="dk1"/>
                </a:solidFill>
                <a:latin typeface="Roboto Condensed"/>
                <a:ea typeface="Roboto Condensed"/>
                <a:cs typeface="Roboto Condensed"/>
                <a:sym typeface="Roboto Condensed"/>
              </a:rPr>
              <a:t> exceeds </a:t>
            </a:r>
            <a:r>
              <a:rPr i="1" lang="en" sz="1100">
                <a:solidFill>
                  <a:schemeClr val="dk1"/>
                </a:solidFill>
                <a:latin typeface="Roboto Condensed"/>
                <a:ea typeface="Roboto Condensed"/>
                <a:cs typeface="Roboto Condensed"/>
                <a:sym typeface="Roboto Condensed"/>
              </a:rPr>
              <a:t>y</a:t>
            </a:r>
            <a:r>
              <a:rPr lang="en" sz="1100">
                <a:solidFill>
                  <a:schemeClr val="dk1"/>
                </a:solidFill>
                <a:latin typeface="Roboto Condensed"/>
                <a:ea typeface="Roboto Condensed"/>
                <a:cs typeface="Roboto Condensed"/>
                <a:sym typeface="Roboto Condensed"/>
              </a:rPr>
              <a:t> by 7.</a:t>
            </a:r>
            <a:endParaRPr sz="1100">
              <a:solidFill>
                <a:schemeClr val="dk1"/>
              </a:solidFill>
              <a:latin typeface="Roboto Condensed"/>
              <a:ea typeface="Roboto Condensed"/>
              <a:cs typeface="Roboto Condensed"/>
              <a:sym typeface="Roboto Condensed"/>
            </a:endParaRPr>
          </a:p>
          <a:p>
            <a:pPr indent="0" lvl="0" marL="0" rtl="0" algn="ctr">
              <a:lnSpc>
                <a:spcPct val="90000"/>
              </a:lnSpc>
              <a:spcBef>
                <a:spcPts val="0"/>
              </a:spcBef>
              <a:spcAft>
                <a:spcPts val="0"/>
              </a:spcAft>
              <a:buNone/>
            </a:pPr>
            <a:r>
              <a:rPr lang="en" sz="1100">
                <a:solidFill>
                  <a:schemeClr val="dk1"/>
                </a:solidFill>
                <a:latin typeface="Roboto Condensed"/>
                <a:ea typeface="Roboto Condensed"/>
                <a:cs typeface="Roboto Condensed"/>
                <a:sym typeface="Roboto Condensed"/>
              </a:rPr>
              <a:t>What are </a:t>
            </a:r>
            <a:r>
              <a:rPr i="1" lang="en" sz="1100">
                <a:solidFill>
                  <a:schemeClr val="dk1"/>
                </a:solidFill>
                <a:latin typeface="Roboto Condensed"/>
                <a:ea typeface="Roboto Condensed"/>
                <a:cs typeface="Roboto Condensed"/>
                <a:sym typeface="Roboto Condensed"/>
              </a:rPr>
              <a:t>x</a:t>
            </a:r>
            <a:r>
              <a:rPr lang="en" sz="1100">
                <a:solidFill>
                  <a:schemeClr val="dk1"/>
                </a:solidFill>
                <a:latin typeface="Roboto Condensed"/>
                <a:ea typeface="Roboto Condensed"/>
                <a:cs typeface="Roboto Condensed"/>
                <a:sym typeface="Roboto Condensed"/>
              </a:rPr>
              <a:t> and </a:t>
            </a:r>
            <a:r>
              <a:rPr i="1" lang="en" sz="1100">
                <a:solidFill>
                  <a:schemeClr val="dk1"/>
                </a:solidFill>
                <a:latin typeface="Roboto Condensed"/>
                <a:ea typeface="Roboto Condensed"/>
                <a:cs typeface="Roboto Condensed"/>
                <a:sym typeface="Roboto Condensed"/>
              </a:rPr>
              <a:t>y</a:t>
            </a:r>
            <a:r>
              <a:rPr lang="en" sz="1100">
                <a:solidFill>
                  <a:schemeClr val="dk1"/>
                </a:solidFill>
                <a:latin typeface="Roboto Condensed"/>
                <a:ea typeface="Roboto Condensed"/>
                <a:cs typeface="Roboto Condensed"/>
                <a:sym typeface="Roboto Condensed"/>
              </a:rPr>
              <a:t>, if </a:t>
            </a:r>
            <a:r>
              <a:rPr i="1" lang="en" sz="1100">
                <a:solidFill>
                  <a:schemeClr val="dk1"/>
                </a:solidFill>
                <a:latin typeface="Roboto Condensed"/>
                <a:ea typeface="Roboto Condensed"/>
                <a:cs typeface="Roboto Condensed"/>
                <a:sym typeface="Roboto Condensed"/>
              </a:rPr>
              <a:t>x</a:t>
            </a:r>
            <a:r>
              <a:rPr lang="en" sz="1100">
                <a:solidFill>
                  <a:schemeClr val="dk1"/>
                </a:solidFill>
                <a:latin typeface="Roboto Condensed"/>
                <a:ea typeface="Roboto Condensed"/>
                <a:cs typeface="Roboto Condensed"/>
                <a:sym typeface="Roboto Condensed"/>
              </a:rPr>
              <a:t> times </a:t>
            </a:r>
            <a:r>
              <a:rPr i="1" lang="en" sz="1100">
                <a:solidFill>
                  <a:schemeClr val="dk1"/>
                </a:solidFill>
                <a:latin typeface="Roboto Condensed"/>
                <a:ea typeface="Roboto Condensed"/>
                <a:cs typeface="Roboto Condensed"/>
                <a:sym typeface="Roboto Condensed"/>
              </a:rPr>
              <a:t>y</a:t>
            </a:r>
            <a:r>
              <a:rPr lang="en" sz="1100">
                <a:solidFill>
                  <a:schemeClr val="dk1"/>
                </a:solidFill>
                <a:latin typeface="Roboto Condensed"/>
                <a:ea typeface="Roboto Condensed"/>
                <a:cs typeface="Roboto Condensed"/>
                <a:sym typeface="Roboto Condensed"/>
              </a:rPr>
              <a:t> equals 60?</a:t>
            </a:r>
            <a:endParaRPr sz="11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7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solidFill>
                  <a:schemeClr val="dk1"/>
                </a:solidFill>
                <a:latin typeface="Roboto Condensed"/>
                <a:ea typeface="Roboto Condensed"/>
                <a:cs typeface="Roboto Condensed"/>
                <a:sym typeface="Roboto Condensed"/>
              </a:rPr>
              <a:t>List the techniques you used to solve this. How many do you think were available then?</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7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solidFill>
                  <a:schemeClr val="dk1"/>
                </a:solidFill>
                <a:latin typeface="Roboto Condensed"/>
                <a:ea typeface="Roboto Condensed"/>
                <a:cs typeface="Roboto Condensed"/>
                <a:sym typeface="Roboto Condensed"/>
              </a:rPr>
              <a:t>They had a crude quadratic formula that found</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700">
              <a:solidFill>
                <a:schemeClr val="dk1"/>
              </a:solidFill>
              <a:latin typeface="Roboto Condensed"/>
              <a:ea typeface="Roboto Condensed"/>
              <a:cs typeface="Roboto Condensed"/>
              <a:sym typeface="Roboto Condensed"/>
            </a:endParaRPr>
          </a:p>
          <a:p>
            <a:pPr indent="0" lvl="0" marL="0" rtl="0" algn="ctr">
              <a:lnSpc>
                <a:spcPct val="90000"/>
              </a:lnSpc>
              <a:spcBef>
                <a:spcPts val="0"/>
              </a:spcBef>
              <a:spcAft>
                <a:spcPts val="0"/>
              </a:spcAft>
              <a:buNone/>
            </a:pPr>
            <a:r>
              <a:rPr lang="en" sz="1100">
                <a:solidFill>
                  <a:schemeClr val="dk1"/>
                </a:solidFill>
                <a:latin typeface="Roboto Condensed"/>
                <a:ea typeface="Roboto Condensed"/>
                <a:cs typeface="Roboto Condensed"/>
                <a:sym typeface="Roboto Condensed"/>
              </a:rPr>
              <a:t>x = √( (7/2)</a:t>
            </a:r>
            <a:r>
              <a:rPr baseline="30000" lang="en" sz="1100">
                <a:solidFill>
                  <a:schemeClr val="dk1"/>
                </a:solidFill>
                <a:latin typeface="Roboto Condensed"/>
                <a:ea typeface="Roboto Condensed"/>
                <a:cs typeface="Roboto Condensed"/>
                <a:sym typeface="Roboto Condensed"/>
              </a:rPr>
              <a:t>2</a:t>
            </a:r>
            <a:r>
              <a:rPr lang="en" sz="1100">
                <a:solidFill>
                  <a:schemeClr val="dk1"/>
                </a:solidFill>
                <a:latin typeface="Roboto Condensed"/>
                <a:ea typeface="Roboto Condensed"/>
                <a:cs typeface="Roboto Condensed"/>
                <a:sym typeface="Roboto Condensed"/>
              </a:rPr>
              <a:t> + 60) ) + 7/2 = 12,</a:t>
            </a:r>
            <a:endParaRPr sz="1100">
              <a:solidFill>
                <a:schemeClr val="dk1"/>
              </a:solidFill>
              <a:latin typeface="Roboto Condensed"/>
              <a:ea typeface="Roboto Condensed"/>
              <a:cs typeface="Roboto Condensed"/>
              <a:sym typeface="Roboto Condensed"/>
            </a:endParaRPr>
          </a:p>
          <a:p>
            <a:pPr indent="0" lvl="0" marL="0" rtl="0" algn="ctr">
              <a:lnSpc>
                <a:spcPct val="90000"/>
              </a:lnSpc>
              <a:spcBef>
                <a:spcPts val="0"/>
              </a:spcBef>
              <a:spcAft>
                <a:spcPts val="0"/>
              </a:spcAft>
              <a:buNone/>
            </a:pPr>
            <a:r>
              <a:rPr lang="en" sz="1100">
                <a:solidFill>
                  <a:schemeClr val="dk1"/>
                </a:solidFill>
                <a:latin typeface="Roboto Condensed"/>
                <a:ea typeface="Roboto Condensed"/>
                <a:cs typeface="Roboto Condensed"/>
                <a:sym typeface="Roboto Condensed"/>
              </a:rPr>
              <a:t>y</a:t>
            </a:r>
            <a:r>
              <a:rPr i="1" lang="en" sz="1100">
                <a:solidFill>
                  <a:schemeClr val="dk1"/>
                </a:solidFill>
                <a:latin typeface="Roboto Condensed"/>
                <a:ea typeface="Roboto Condensed"/>
                <a:cs typeface="Roboto Condensed"/>
                <a:sym typeface="Roboto Condensed"/>
              </a:rPr>
              <a:t> = </a:t>
            </a:r>
            <a:r>
              <a:rPr lang="en" sz="1100">
                <a:solidFill>
                  <a:schemeClr val="dk1"/>
                </a:solidFill>
                <a:latin typeface="Roboto Condensed"/>
                <a:ea typeface="Roboto Condensed"/>
                <a:cs typeface="Roboto Condensed"/>
                <a:sym typeface="Roboto Condensed"/>
              </a:rPr>
              <a:t>√( (7/2)</a:t>
            </a:r>
            <a:r>
              <a:rPr baseline="30000" lang="en" sz="1100">
                <a:solidFill>
                  <a:schemeClr val="dk1"/>
                </a:solidFill>
                <a:latin typeface="Roboto Condensed"/>
                <a:ea typeface="Roboto Condensed"/>
                <a:cs typeface="Roboto Condensed"/>
                <a:sym typeface="Roboto Condensed"/>
              </a:rPr>
              <a:t>2</a:t>
            </a:r>
            <a:r>
              <a:rPr lang="en" sz="1100">
                <a:solidFill>
                  <a:schemeClr val="dk1"/>
                </a:solidFill>
                <a:latin typeface="Roboto Condensed"/>
                <a:ea typeface="Roboto Condensed"/>
                <a:cs typeface="Roboto Condensed"/>
                <a:sym typeface="Roboto Condensed"/>
              </a:rPr>
              <a:t> + 60) ) - 7/2 = 5</a:t>
            </a:r>
            <a:endParaRPr sz="11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7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solidFill>
                  <a:schemeClr val="dk1"/>
                </a:solidFill>
                <a:latin typeface="Roboto Condensed"/>
                <a:ea typeface="Roboto Condensed"/>
                <a:cs typeface="Roboto Condensed"/>
                <a:sym typeface="Roboto Condensed"/>
              </a:rPr>
              <a:t>unaware of the negative solution </a:t>
            </a:r>
            <a:r>
              <a:rPr i="1" lang="en" sz="1300">
                <a:solidFill>
                  <a:schemeClr val="dk1"/>
                </a:solidFill>
                <a:latin typeface="Roboto Condensed"/>
                <a:ea typeface="Roboto Condensed"/>
                <a:cs typeface="Roboto Condensed"/>
                <a:sym typeface="Roboto Condensed"/>
              </a:rPr>
              <a:t>x </a:t>
            </a:r>
            <a:r>
              <a:rPr lang="en" sz="1300">
                <a:solidFill>
                  <a:schemeClr val="dk1"/>
                </a:solidFill>
                <a:latin typeface="Roboto Condensed"/>
                <a:ea typeface="Roboto Condensed"/>
                <a:cs typeface="Roboto Condensed"/>
                <a:sym typeface="Roboto Condensed"/>
              </a:rPr>
              <a:t>= -5, </a:t>
            </a:r>
            <a:r>
              <a:rPr i="1" lang="en" sz="1300">
                <a:solidFill>
                  <a:schemeClr val="dk1"/>
                </a:solidFill>
                <a:latin typeface="Roboto Condensed"/>
                <a:ea typeface="Roboto Condensed"/>
                <a:cs typeface="Roboto Condensed"/>
                <a:sym typeface="Roboto Condensed"/>
              </a:rPr>
              <a:t>y </a:t>
            </a:r>
            <a:r>
              <a:rPr lang="en" sz="1300">
                <a:solidFill>
                  <a:schemeClr val="dk1"/>
                </a:solidFill>
                <a:latin typeface="Roboto Condensed"/>
                <a:ea typeface="Roboto Condensed"/>
                <a:cs typeface="Roboto Condensed"/>
                <a:sym typeface="Roboto Condensed"/>
              </a:rPr>
              <a:t>= 12.</a:t>
            </a:r>
            <a:endParaRPr sz="1300">
              <a:solidFill>
                <a:schemeClr val="dk1"/>
              </a:solidFill>
              <a:latin typeface="Roboto Condensed"/>
              <a:ea typeface="Roboto Condensed"/>
              <a:cs typeface="Roboto Condensed"/>
              <a:sym typeface="Roboto Condensed"/>
            </a:endParaRPr>
          </a:p>
        </p:txBody>
      </p:sp>
      <p:sp>
        <p:nvSpPr>
          <p:cNvPr id="56" name="Google Shape;56;p13"/>
          <p:cNvSpPr txBox="1"/>
          <p:nvPr/>
        </p:nvSpPr>
        <p:spPr>
          <a:xfrm>
            <a:off x="228600" y="171300"/>
            <a:ext cx="3200400" cy="1154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1500">
                <a:latin typeface="Roboto"/>
                <a:ea typeface="Roboto"/>
                <a:cs typeface="Roboto"/>
                <a:sym typeface="Roboto"/>
              </a:rPr>
              <a:t>A Historical Narrative of Mathematical Puzzles</a:t>
            </a:r>
            <a:r>
              <a:rPr b="1" lang="en" sz="1500">
                <a:latin typeface="Roboto Condensed"/>
                <a:ea typeface="Roboto Condensed"/>
                <a:cs typeface="Roboto Condensed"/>
                <a:sym typeface="Roboto Condensed"/>
              </a:rPr>
              <a:t> </a:t>
            </a:r>
            <a:endParaRPr b="1" sz="15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100">
                <a:latin typeface="Roboto"/>
                <a:ea typeface="Roboto"/>
                <a:cs typeface="Roboto"/>
                <a:sym typeface="Roboto"/>
              </a:rPr>
              <a:t>By Ryan Y. Batubara</a:t>
            </a:r>
            <a:endParaRPr sz="1100">
              <a:latin typeface="Roboto"/>
              <a:ea typeface="Roboto"/>
              <a:cs typeface="Roboto"/>
              <a:sym typeface="Roboto"/>
            </a:endParaRPr>
          </a:p>
          <a:p>
            <a:pPr indent="0" lvl="0" marL="0" rtl="0" algn="l">
              <a:lnSpc>
                <a:spcPct val="90000"/>
              </a:lnSpc>
              <a:spcBef>
                <a:spcPts val="0"/>
              </a:spcBef>
              <a:spcAft>
                <a:spcPts val="0"/>
              </a:spcAft>
              <a:buNone/>
            </a:pPr>
            <a:r>
              <a:t/>
            </a:r>
            <a:endParaRPr b="1" sz="700">
              <a:latin typeface="Roboto"/>
              <a:ea typeface="Roboto"/>
              <a:cs typeface="Roboto"/>
              <a:sym typeface="Roboto"/>
            </a:endParaRPr>
          </a:p>
          <a:p>
            <a:pPr indent="0" lvl="0" marL="0" rtl="0" algn="l">
              <a:lnSpc>
                <a:spcPct val="90000"/>
              </a:lnSpc>
              <a:spcBef>
                <a:spcPts val="0"/>
              </a:spcBef>
              <a:spcAft>
                <a:spcPts val="0"/>
              </a:spcAft>
              <a:buNone/>
            </a:pPr>
            <a:r>
              <a:rPr lang="en" sz="1100">
                <a:solidFill>
                  <a:schemeClr val="dk1"/>
                </a:solidFill>
                <a:latin typeface="Roboto Condensed"/>
                <a:ea typeface="Roboto Condensed"/>
                <a:cs typeface="Roboto Condensed"/>
                <a:sym typeface="Roboto Condensed"/>
              </a:rPr>
              <a:t>Pascal: “Mathematics is too serious, and therefore, no opportunity should be missed to make it amusing.”</a:t>
            </a:r>
            <a:endParaRPr sz="1100">
              <a:latin typeface="Roboto"/>
              <a:ea typeface="Roboto"/>
              <a:cs typeface="Roboto"/>
              <a:sym typeface="Roboto"/>
            </a:endParaRPr>
          </a:p>
        </p:txBody>
      </p:sp>
      <p:sp>
        <p:nvSpPr>
          <p:cNvPr id="57" name="Google Shape;57;p13"/>
          <p:cNvSpPr txBox="1"/>
          <p:nvPr/>
        </p:nvSpPr>
        <p:spPr>
          <a:xfrm>
            <a:off x="3429000" y="4654500"/>
            <a:ext cx="3200400" cy="258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A Chinese Rice Bundle </a:t>
            </a:r>
            <a:r>
              <a:rPr lang="en" sz="1300">
                <a:latin typeface="Roboto"/>
                <a:ea typeface="Roboto"/>
                <a:cs typeface="Roboto"/>
                <a:sym typeface="Roboto"/>
              </a:rPr>
              <a:t>(100s BC, ???)</a:t>
            </a:r>
            <a:endParaRPr sz="1300">
              <a:latin typeface="Roboto"/>
              <a:ea typeface="Roboto"/>
              <a:cs typeface="Roboto"/>
              <a:sym typeface="Roboto"/>
            </a:endParaRPr>
          </a:p>
          <a:p>
            <a:pPr indent="0" lvl="0" marL="0" rtl="0" algn="l">
              <a:lnSpc>
                <a:spcPct val="90000"/>
              </a:lnSpc>
              <a:spcBef>
                <a:spcPts val="0"/>
              </a:spcBef>
              <a:spcAft>
                <a:spcPts val="0"/>
              </a:spcAft>
              <a:buNone/>
            </a:pPr>
            <a:r>
              <a:t/>
            </a:r>
            <a:endParaRPr sz="7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100">
                <a:latin typeface="Roboto Condensed"/>
                <a:ea typeface="Roboto Condensed"/>
                <a:cs typeface="Roboto Condensed"/>
                <a:sym typeface="Roboto Condensed"/>
              </a:rPr>
              <a:t>Top-grade ears of rice three bundles, medium-grade ears two bundles, low-grade ears one bundle, makes 39 dou; top-grade ears of rice two bundles, medium-grade three bundles, low-grade ears one bundle, makes 34 dou; Top-grade ears of rice one bundle, medium-grade two bundles, low-grade three bundles, make 26 dou. How many dou are there in a bundle of top-grade, medium-grade, and low-grade?</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rPr lang="en" sz="1300">
                <a:latin typeface="Roboto"/>
                <a:ea typeface="Roboto"/>
                <a:cs typeface="Roboto"/>
                <a:sym typeface="Roboto"/>
              </a:rPr>
              <a:t>The Chinese textbook containing the above solved it with rectangular arrays, and one of the first versions of “Gaussian elimination” for matrices recorded.</a:t>
            </a:r>
            <a:endParaRPr sz="1300">
              <a:latin typeface="Roboto"/>
              <a:ea typeface="Roboto"/>
              <a:cs typeface="Roboto"/>
              <a:sym typeface="Roboto"/>
            </a:endParaRPr>
          </a:p>
        </p:txBody>
      </p:sp>
      <p:sp>
        <p:nvSpPr>
          <p:cNvPr id="58" name="Google Shape;58;p13"/>
          <p:cNvSpPr txBox="1"/>
          <p:nvPr/>
        </p:nvSpPr>
        <p:spPr>
          <a:xfrm>
            <a:off x="6629400" y="3896100"/>
            <a:ext cx="3200400" cy="184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Rabbit Problem </a:t>
            </a:r>
            <a:r>
              <a:rPr lang="en" sz="1300">
                <a:latin typeface="Roboto"/>
                <a:ea typeface="Roboto"/>
                <a:cs typeface="Roboto"/>
                <a:sym typeface="Roboto"/>
              </a:rPr>
              <a:t>(1100s, Fibonacci)</a:t>
            </a:r>
            <a:endParaRPr sz="13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rPr lang="en" sz="1100">
                <a:latin typeface="Roboto Condensed"/>
                <a:ea typeface="Roboto Condensed"/>
                <a:cs typeface="Roboto Condensed"/>
                <a:sym typeface="Roboto Condensed"/>
              </a:rPr>
              <a:t>A man leaves a pair of rabbits in a pen. How many pairs of rabbits can be produced from that pair in a certain number of months if it is supposed that every month each pair begets a new pair, which from the second month on becomes productive?</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Very famous instance of puzzle leading to groundbreaking Fibonacci sequence.</a:t>
            </a:r>
            <a:endParaRPr sz="1300">
              <a:latin typeface="Roboto Condensed"/>
              <a:ea typeface="Roboto Condensed"/>
              <a:cs typeface="Roboto Condensed"/>
              <a:sym typeface="Roboto Condensed"/>
            </a:endParaRPr>
          </a:p>
        </p:txBody>
      </p:sp>
      <p:sp>
        <p:nvSpPr>
          <p:cNvPr id="59" name="Google Shape;59;p13"/>
          <p:cNvSpPr txBox="1"/>
          <p:nvPr/>
        </p:nvSpPr>
        <p:spPr>
          <a:xfrm>
            <a:off x="6629400" y="5744700"/>
            <a:ext cx="3200400" cy="1239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17 Horses </a:t>
            </a:r>
            <a:r>
              <a:rPr lang="en" sz="1300">
                <a:latin typeface="Roboto"/>
                <a:ea typeface="Roboto"/>
                <a:cs typeface="Roboto"/>
                <a:sym typeface="Roboto"/>
              </a:rPr>
              <a:t>(1500s AD, Tartaglia)</a:t>
            </a:r>
            <a:endParaRPr sz="13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rPr lang="en" sz="1100">
                <a:latin typeface="Roboto Condensed"/>
                <a:ea typeface="Roboto Condensed"/>
                <a:cs typeface="Roboto Condensed"/>
                <a:sym typeface="Roboto Condensed"/>
              </a:rPr>
              <a:t>A man dies leaving 17 horses to be divided amongst his heirs in the proportions </a:t>
            </a:r>
            <a:r>
              <a:rPr lang="en" sz="1100">
                <a:latin typeface="Roboto Condensed"/>
                <a:ea typeface="Roboto Condensed"/>
                <a:cs typeface="Roboto Condensed"/>
                <a:sym typeface="Roboto Condensed"/>
              </a:rPr>
              <a:t>1/2</a:t>
            </a:r>
            <a:r>
              <a:rPr lang="en" sz="1100">
                <a:latin typeface="Roboto Condensed"/>
                <a:ea typeface="Roboto Condensed"/>
                <a:cs typeface="Roboto Condensed"/>
                <a:sym typeface="Roboto Condensed"/>
              </a:rPr>
              <a:t> : </a:t>
            </a:r>
            <a:r>
              <a:rPr lang="en" sz="1100">
                <a:latin typeface="Roboto Condensed"/>
                <a:ea typeface="Roboto Condensed"/>
                <a:cs typeface="Roboto Condensed"/>
                <a:sym typeface="Roboto Condensed"/>
              </a:rPr>
              <a:t>1/3</a:t>
            </a:r>
            <a:r>
              <a:rPr lang="en" sz="1100">
                <a:latin typeface="Roboto Condensed"/>
                <a:ea typeface="Roboto Condensed"/>
                <a:cs typeface="Roboto Condensed"/>
                <a:sym typeface="Roboto Condensed"/>
              </a:rPr>
              <a:t> : 1/9. How?</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3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Is there a logical solution without borrowing?</a:t>
            </a:r>
            <a:endParaRPr sz="1300">
              <a:latin typeface="Roboto Condensed"/>
              <a:ea typeface="Roboto Condensed"/>
              <a:cs typeface="Roboto Condensed"/>
              <a:sym typeface="Roboto Condensed"/>
            </a:endParaRPr>
          </a:p>
        </p:txBody>
      </p:sp>
      <p:sp>
        <p:nvSpPr>
          <p:cNvPr id="60" name="Google Shape;60;p13"/>
          <p:cNvSpPr txBox="1"/>
          <p:nvPr/>
        </p:nvSpPr>
        <p:spPr>
          <a:xfrm>
            <a:off x="6629400" y="171300"/>
            <a:ext cx="3200400" cy="200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Josephus Problem </a:t>
            </a:r>
            <a:r>
              <a:rPr lang="en" sz="1300">
                <a:latin typeface="Roboto"/>
                <a:ea typeface="Roboto"/>
                <a:cs typeface="Roboto"/>
                <a:sym typeface="Roboto"/>
              </a:rPr>
              <a:t>(370s, Josephus)</a:t>
            </a:r>
            <a:endParaRPr sz="13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rPr lang="en" sz="1100">
                <a:latin typeface="Roboto Condensed"/>
                <a:ea typeface="Roboto Condensed"/>
                <a:cs typeface="Roboto Condensed"/>
                <a:sym typeface="Roboto Condensed"/>
              </a:rPr>
              <a:t>Prisoners stand in a circle. Counting begins at a point of your choice in a specified direction. After a specific number of people are skipped, the next is executed. Repeat, starting with the next person, until the last one standing is freed. Given the specified values, can you find a starting point that frees a certain prisoner?</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The dark ages not only featured dark puzzles, but also computationally expensive ones.</a:t>
            </a:r>
            <a:endParaRPr sz="1300">
              <a:latin typeface="Roboto Condensed"/>
              <a:ea typeface="Roboto Condensed"/>
              <a:cs typeface="Roboto Condensed"/>
              <a:sym typeface="Roboto Condensed"/>
            </a:endParaRPr>
          </a:p>
        </p:txBody>
      </p:sp>
      <p:sp>
        <p:nvSpPr>
          <p:cNvPr id="61" name="Google Shape;61;p13"/>
          <p:cNvSpPr txBox="1"/>
          <p:nvPr/>
        </p:nvSpPr>
        <p:spPr>
          <a:xfrm>
            <a:off x="6629400" y="2172300"/>
            <a:ext cx="3200400" cy="172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A River Crossing </a:t>
            </a:r>
            <a:r>
              <a:rPr lang="en" sz="1300">
                <a:latin typeface="Roboto"/>
                <a:ea typeface="Roboto"/>
                <a:cs typeface="Roboto"/>
                <a:sym typeface="Roboto"/>
              </a:rPr>
              <a:t>(800s, Alcuin)</a:t>
            </a:r>
            <a:endParaRPr sz="13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rPr lang="en" sz="1100">
                <a:latin typeface="Roboto Condensed"/>
                <a:ea typeface="Roboto Condensed"/>
                <a:cs typeface="Roboto Condensed"/>
                <a:sym typeface="Roboto Condensed"/>
              </a:rPr>
              <a:t>A man had to take a wolf, a goat, and a bunch of cabbages across a river. The only boat he could find could only take two of them at a time. How?</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The wolf will eat the goat, and the goat will eat the cabbage, unattended. One of the first explicit uses of puzzles to teach math.</a:t>
            </a:r>
            <a:endParaRPr sz="1300">
              <a:latin typeface="Roboto Condensed"/>
              <a:ea typeface="Roboto Condensed"/>
              <a:cs typeface="Roboto Condensed"/>
              <a:sym typeface="Roboto Condensed"/>
            </a:endParaRPr>
          </a:p>
        </p:txBody>
      </p:sp>
      <p:sp>
        <p:nvSpPr>
          <p:cNvPr id="62" name="Google Shape;62;p13"/>
          <p:cNvSpPr txBox="1"/>
          <p:nvPr/>
        </p:nvSpPr>
        <p:spPr>
          <a:xfrm>
            <a:off x="3429000" y="1486050"/>
            <a:ext cx="3200400" cy="3248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Cattle Problem </a:t>
            </a:r>
            <a:r>
              <a:rPr lang="en" sz="1300">
                <a:latin typeface="Roboto"/>
                <a:ea typeface="Roboto"/>
                <a:cs typeface="Roboto"/>
                <a:sym typeface="Roboto"/>
              </a:rPr>
              <a:t>(200s BC, Archimedes)</a:t>
            </a:r>
            <a:endParaRPr sz="1300">
              <a:latin typeface="Roboto"/>
              <a:ea typeface="Roboto"/>
              <a:cs typeface="Roboto"/>
              <a:sym typeface="Roboto"/>
            </a:endParaRPr>
          </a:p>
          <a:p>
            <a:pPr indent="0" lvl="0" marL="0" rtl="0" algn="l">
              <a:lnSpc>
                <a:spcPct val="90000"/>
              </a:lnSpc>
              <a:spcBef>
                <a:spcPts val="0"/>
              </a:spcBef>
              <a:spcAft>
                <a:spcPts val="0"/>
              </a:spcAft>
              <a:buNone/>
            </a:pPr>
            <a:r>
              <a:rPr lang="en" sz="1100">
                <a:latin typeface="Roboto Condensed"/>
                <a:ea typeface="Roboto Condensed"/>
                <a:cs typeface="Roboto Condensed"/>
                <a:sym typeface="Roboto Condensed"/>
              </a:rPr>
              <a:t>The sun god had a herd of cattle consisting of W, X, Y, Z respectively of white, black, spotted, and brown bulls and w, x, y, z of cows, satisfying:</a:t>
            </a:r>
            <a:endParaRPr sz="1100">
              <a:latin typeface="Roboto Condensed"/>
              <a:ea typeface="Roboto Condensed"/>
              <a:cs typeface="Roboto Condensed"/>
              <a:sym typeface="Roboto Condensed"/>
            </a:endParaRPr>
          </a:p>
          <a:p>
            <a:pPr indent="0" lvl="0" marL="0" rtl="0" algn="ctr">
              <a:lnSpc>
                <a:spcPct val="90000"/>
              </a:lnSpc>
              <a:spcBef>
                <a:spcPts val="0"/>
              </a:spcBef>
              <a:spcAft>
                <a:spcPts val="0"/>
              </a:spcAft>
              <a:buNone/>
            </a:pPr>
            <a:r>
              <a:t/>
            </a:r>
            <a:endParaRPr sz="1100">
              <a:latin typeface="Roboto"/>
              <a:ea typeface="Roboto"/>
              <a:cs typeface="Roboto"/>
              <a:sym typeface="Roboto"/>
            </a:endParaRPr>
          </a:p>
          <a:p>
            <a:pPr indent="0" lvl="0" marL="457200" rtl="0" algn="l">
              <a:lnSpc>
                <a:spcPct val="90000"/>
              </a:lnSpc>
              <a:spcBef>
                <a:spcPts val="0"/>
              </a:spcBef>
              <a:spcAft>
                <a:spcPts val="0"/>
              </a:spcAft>
              <a:buNone/>
            </a:pPr>
            <a:r>
              <a:t/>
            </a:r>
            <a:endParaRPr sz="1100">
              <a:latin typeface="Cambria Math"/>
              <a:ea typeface="Cambria Math"/>
              <a:cs typeface="Cambria Math"/>
              <a:sym typeface="Cambria Math"/>
            </a:endParaRPr>
          </a:p>
          <a:p>
            <a:pPr indent="0" lvl="0" marL="457200" rtl="0" algn="l">
              <a:lnSpc>
                <a:spcPct val="90000"/>
              </a:lnSpc>
              <a:spcBef>
                <a:spcPts val="0"/>
              </a:spcBef>
              <a:spcAft>
                <a:spcPts val="0"/>
              </a:spcAft>
              <a:buNone/>
            </a:pPr>
            <a:r>
              <a:t/>
            </a:r>
            <a:endParaRPr sz="1100">
              <a:latin typeface="Cambria Math"/>
              <a:ea typeface="Cambria Math"/>
              <a:cs typeface="Cambria Math"/>
              <a:sym typeface="Cambria Math"/>
            </a:endParaRPr>
          </a:p>
          <a:p>
            <a:pPr indent="0" lvl="0" marL="457200" rtl="0" algn="l">
              <a:lnSpc>
                <a:spcPct val="90000"/>
              </a:lnSpc>
              <a:spcBef>
                <a:spcPts val="0"/>
              </a:spcBef>
              <a:spcAft>
                <a:spcPts val="0"/>
              </a:spcAft>
              <a:buNone/>
            </a:pPr>
            <a:r>
              <a:t/>
            </a:r>
            <a:endParaRPr sz="1100">
              <a:latin typeface="Cambria Math"/>
              <a:ea typeface="Cambria Math"/>
              <a:cs typeface="Cambria Math"/>
              <a:sym typeface="Cambria Math"/>
            </a:endParaRPr>
          </a:p>
          <a:p>
            <a:pPr indent="0" lvl="0" marL="457200" rtl="0" algn="l">
              <a:lnSpc>
                <a:spcPct val="90000"/>
              </a:lnSpc>
              <a:spcBef>
                <a:spcPts val="0"/>
              </a:spcBef>
              <a:spcAft>
                <a:spcPts val="0"/>
              </a:spcAft>
              <a:buNone/>
            </a:pPr>
            <a:r>
              <a:t/>
            </a:r>
            <a:endParaRPr sz="1100">
              <a:latin typeface="Cambria Math"/>
              <a:ea typeface="Cambria Math"/>
              <a:cs typeface="Cambria Math"/>
              <a:sym typeface="Cambria Math"/>
            </a:endParaRPr>
          </a:p>
          <a:p>
            <a:pPr indent="0" lvl="0" marL="457200" rtl="0" algn="l">
              <a:lnSpc>
                <a:spcPct val="90000"/>
              </a:lnSpc>
              <a:spcBef>
                <a:spcPts val="0"/>
              </a:spcBef>
              <a:spcAft>
                <a:spcPts val="0"/>
              </a:spcAft>
              <a:buNone/>
            </a:pPr>
            <a:r>
              <a:t/>
            </a:r>
            <a:endParaRPr sz="1100">
              <a:latin typeface="Cambria Math"/>
              <a:ea typeface="Cambria Math"/>
              <a:cs typeface="Cambria Math"/>
              <a:sym typeface="Cambria Math"/>
            </a:endParaRPr>
          </a:p>
          <a:p>
            <a:pPr indent="0" lvl="0" marL="457200" rtl="0" algn="l">
              <a:lnSpc>
                <a:spcPct val="90000"/>
              </a:lnSpc>
              <a:spcBef>
                <a:spcPts val="0"/>
              </a:spcBef>
              <a:spcAft>
                <a:spcPts val="0"/>
              </a:spcAft>
              <a:buNone/>
            </a:pPr>
            <a:r>
              <a:t/>
            </a:r>
            <a:endParaRPr sz="1100">
              <a:latin typeface="Cambria Math"/>
              <a:ea typeface="Cambria Math"/>
              <a:cs typeface="Cambria Math"/>
              <a:sym typeface="Cambria Math"/>
            </a:endParaRPr>
          </a:p>
          <a:p>
            <a:pPr indent="0" lvl="0" marL="457200" rtl="0" algn="l">
              <a:lnSpc>
                <a:spcPct val="90000"/>
              </a:lnSpc>
              <a:spcBef>
                <a:spcPts val="0"/>
              </a:spcBef>
              <a:spcAft>
                <a:spcPts val="0"/>
              </a:spcAft>
              <a:buNone/>
            </a:pPr>
            <a:r>
              <a:t/>
            </a:r>
            <a:endParaRPr sz="1100">
              <a:latin typeface="Cambria Math"/>
              <a:ea typeface="Cambria Math"/>
              <a:cs typeface="Cambria Math"/>
              <a:sym typeface="Cambria Math"/>
            </a:endParaRPr>
          </a:p>
          <a:p>
            <a:pPr indent="0" lvl="0" marL="457200" rtl="0" algn="l">
              <a:lnSpc>
                <a:spcPct val="90000"/>
              </a:lnSpc>
              <a:spcBef>
                <a:spcPts val="0"/>
              </a:spcBef>
              <a:spcAft>
                <a:spcPts val="0"/>
              </a:spcAft>
              <a:buNone/>
            </a:pPr>
            <a:r>
              <a:t/>
            </a:r>
            <a:endParaRPr sz="1100">
              <a:latin typeface="Cambria Math"/>
              <a:ea typeface="Cambria Math"/>
              <a:cs typeface="Cambria Math"/>
              <a:sym typeface="Cambria Math"/>
            </a:endParaRPr>
          </a:p>
          <a:p>
            <a:pPr indent="0" lvl="0" marL="457200" rtl="0" algn="l">
              <a:lnSpc>
                <a:spcPct val="90000"/>
              </a:lnSpc>
              <a:spcBef>
                <a:spcPts val="0"/>
              </a:spcBef>
              <a:spcAft>
                <a:spcPts val="0"/>
              </a:spcAft>
              <a:buNone/>
            </a:pPr>
            <a:r>
              <a:t/>
            </a:r>
            <a:endParaRPr sz="1100">
              <a:latin typeface="Cambria Math"/>
              <a:ea typeface="Cambria Math"/>
              <a:cs typeface="Cambria Math"/>
              <a:sym typeface="Cambria Math"/>
            </a:endParaRPr>
          </a:p>
          <a:p>
            <a:pPr indent="0" lvl="0" marL="0" rtl="0" algn="l">
              <a:lnSpc>
                <a:spcPct val="90000"/>
              </a:lnSpc>
              <a:spcBef>
                <a:spcPts val="0"/>
              </a:spcBef>
              <a:spcAft>
                <a:spcPts val="0"/>
              </a:spcAft>
              <a:buNone/>
            </a:pPr>
            <a:r>
              <a:t/>
            </a:r>
            <a:endParaRPr sz="1100">
              <a:latin typeface="Roboto"/>
              <a:ea typeface="Roboto"/>
              <a:cs typeface="Roboto"/>
              <a:sym typeface="Roboto"/>
            </a:endParaRPr>
          </a:p>
          <a:p>
            <a:pPr indent="0" lvl="0" marL="0" rtl="0" algn="l">
              <a:lnSpc>
                <a:spcPct val="90000"/>
              </a:lnSpc>
              <a:spcBef>
                <a:spcPts val="0"/>
              </a:spcBef>
              <a:spcAft>
                <a:spcPts val="0"/>
              </a:spcAft>
              <a:buNone/>
            </a:pPr>
            <a:r>
              <a:rPr lang="en" sz="1100">
                <a:latin typeface="Roboto"/>
                <a:ea typeface="Roboto"/>
                <a:cs typeface="Roboto"/>
                <a:sym typeface="Roboto"/>
              </a:rPr>
              <a:t>Compute </a:t>
            </a:r>
            <a:r>
              <a:rPr lang="en" sz="1100">
                <a:latin typeface="Cambria Math"/>
                <a:ea typeface="Cambria Math"/>
                <a:cs typeface="Cambria Math"/>
                <a:sym typeface="Cambria Math"/>
              </a:rPr>
              <a:t>T = W + X + Y + Z + w + x + y + z.</a:t>
            </a:r>
            <a:endParaRPr sz="1100">
              <a:latin typeface="Cambria Math"/>
              <a:ea typeface="Cambria Math"/>
              <a:cs typeface="Cambria Math"/>
              <a:sym typeface="Cambria Math"/>
            </a:endParaRPr>
          </a:p>
          <a:p>
            <a:pPr indent="0" lvl="0" marL="0" rtl="0" algn="l">
              <a:lnSpc>
                <a:spcPct val="90000"/>
              </a:lnSpc>
              <a:spcBef>
                <a:spcPts val="0"/>
              </a:spcBef>
              <a:spcAft>
                <a:spcPts val="0"/>
              </a:spcAft>
              <a:buNone/>
            </a:pPr>
            <a:r>
              <a:t/>
            </a:r>
            <a:endParaRPr sz="1100">
              <a:latin typeface="Roboto"/>
              <a:ea typeface="Roboto"/>
              <a:cs typeface="Roboto"/>
              <a:sym typeface="Roboto"/>
            </a:endParaRPr>
          </a:p>
          <a:p>
            <a:pPr indent="0" lvl="0" marL="0" rtl="0" algn="l">
              <a:lnSpc>
                <a:spcPct val="90000"/>
              </a:lnSpc>
              <a:spcBef>
                <a:spcPts val="0"/>
              </a:spcBef>
              <a:spcAft>
                <a:spcPts val="0"/>
              </a:spcAft>
              <a:buNone/>
            </a:pPr>
            <a:r>
              <a:rPr lang="en" sz="1300">
                <a:latin typeface="Roboto"/>
                <a:ea typeface="Roboto"/>
                <a:cs typeface="Roboto"/>
                <a:sym typeface="Roboto"/>
              </a:rPr>
              <a:t>This </a:t>
            </a:r>
            <a:r>
              <a:rPr i="1" lang="en" sz="1300">
                <a:latin typeface="Roboto"/>
                <a:ea typeface="Roboto"/>
                <a:cs typeface="Roboto"/>
                <a:sym typeface="Roboto"/>
              </a:rPr>
              <a:t>requires</a:t>
            </a:r>
            <a:r>
              <a:rPr lang="en" sz="1300">
                <a:latin typeface="Roboto"/>
                <a:ea typeface="Roboto"/>
                <a:cs typeface="Roboto"/>
                <a:sym typeface="Roboto"/>
              </a:rPr>
              <a:t> a computer. Remove last two conditions when solving by hand.</a:t>
            </a:r>
            <a:endParaRPr sz="1300">
              <a:latin typeface="Roboto"/>
              <a:ea typeface="Roboto"/>
              <a:cs typeface="Roboto"/>
              <a:sym typeface="Roboto"/>
            </a:endParaRPr>
          </a:p>
        </p:txBody>
      </p:sp>
      <p:sp>
        <p:nvSpPr>
          <p:cNvPr id="63" name="Google Shape;63;p13"/>
          <p:cNvSpPr txBox="1"/>
          <p:nvPr/>
        </p:nvSpPr>
        <p:spPr>
          <a:xfrm>
            <a:off x="3429000" y="7238100"/>
            <a:ext cx="3200400" cy="415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500">
                <a:latin typeface="Roboto"/>
                <a:ea typeface="Roboto"/>
                <a:cs typeface="Roboto"/>
                <a:sym typeface="Roboto"/>
              </a:rPr>
              <a:t>Page 1</a:t>
            </a:r>
            <a:endParaRPr sz="1300">
              <a:latin typeface="Roboto"/>
              <a:ea typeface="Roboto"/>
              <a:cs typeface="Roboto"/>
              <a:sym typeface="Roboto"/>
            </a:endParaRPr>
          </a:p>
        </p:txBody>
      </p:sp>
      <p:grpSp>
        <p:nvGrpSpPr>
          <p:cNvPr id="64" name="Google Shape;64;p13"/>
          <p:cNvGrpSpPr/>
          <p:nvPr/>
        </p:nvGrpSpPr>
        <p:grpSpPr>
          <a:xfrm>
            <a:off x="228588" y="1325700"/>
            <a:ext cx="3200400" cy="2732925"/>
            <a:chOff x="228600" y="1048500"/>
            <a:chExt cx="3200400" cy="2732925"/>
          </a:xfrm>
        </p:grpSpPr>
        <p:sp>
          <p:nvSpPr>
            <p:cNvPr id="65" name="Google Shape;65;p13"/>
            <p:cNvSpPr txBox="1"/>
            <p:nvPr/>
          </p:nvSpPr>
          <p:spPr>
            <a:xfrm>
              <a:off x="228600" y="1048500"/>
              <a:ext cx="3200400" cy="117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Luo Shu 洛书 </a:t>
              </a:r>
              <a:r>
                <a:rPr lang="en" sz="1300">
                  <a:latin typeface="Roboto"/>
                  <a:ea typeface="Roboto"/>
                  <a:cs typeface="Roboto"/>
                  <a:sym typeface="Roboto"/>
                </a:rPr>
                <a:t>(2200s BC, Feng Shui)</a:t>
              </a:r>
              <a:endParaRPr sz="1300">
                <a:latin typeface="Roboto"/>
                <a:ea typeface="Roboto"/>
                <a:cs typeface="Roboto"/>
                <a:sym typeface="Roboto"/>
              </a:endParaRPr>
            </a:p>
            <a:p>
              <a:pPr indent="0" lvl="0" marL="0" rtl="0" algn="l">
                <a:lnSpc>
                  <a:spcPct val="90000"/>
                </a:lnSpc>
                <a:spcBef>
                  <a:spcPts val="0"/>
                </a:spcBef>
                <a:spcAft>
                  <a:spcPts val="0"/>
                </a:spcAft>
                <a:buNone/>
              </a:pPr>
              <a:r>
                <a:rPr lang="en" sz="1300">
                  <a:solidFill>
                    <a:schemeClr val="dk1"/>
                  </a:solidFill>
                  <a:latin typeface="Roboto Condensed"/>
                  <a:ea typeface="Roboto Condensed"/>
                  <a:cs typeface="Roboto Condensed"/>
                  <a:sym typeface="Roboto Condensed"/>
                </a:rPr>
                <a:t>Chinese Mathematicians tried to create a 3x3 grid of the numbers 1 to 9, where the sum of numbers on the rows, columns, and diagonals were equal. Now called the magic square.</a:t>
              </a:r>
              <a:endParaRPr sz="1100">
                <a:solidFill>
                  <a:schemeClr val="dk1"/>
                </a:solidFill>
                <a:latin typeface="Roboto Condensed"/>
                <a:ea typeface="Roboto Condensed"/>
                <a:cs typeface="Roboto Condensed"/>
                <a:sym typeface="Roboto Condensed"/>
              </a:endParaRPr>
            </a:p>
          </p:txBody>
        </p:sp>
        <p:pic>
          <p:nvPicPr>
            <p:cNvPr id="66" name="Google Shape;66;p13"/>
            <p:cNvPicPr preferRelativeResize="0"/>
            <p:nvPr/>
          </p:nvPicPr>
          <p:blipFill>
            <a:blip r:embed="rId3">
              <a:alphaModFix/>
            </a:blip>
            <a:stretch>
              <a:fillRect/>
            </a:stretch>
          </p:blipFill>
          <p:spPr>
            <a:xfrm>
              <a:off x="348563" y="2172300"/>
              <a:ext cx="2960475" cy="1609125"/>
            </a:xfrm>
            <a:prstGeom prst="rect">
              <a:avLst/>
            </a:prstGeom>
            <a:noFill/>
            <a:ln>
              <a:noFill/>
            </a:ln>
          </p:spPr>
        </p:pic>
      </p:grpSp>
      <p:sp>
        <p:nvSpPr>
          <p:cNvPr id="67" name="Google Shape;67;p13"/>
          <p:cNvSpPr txBox="1"/>
          <p:nvPr/>
        </p:nvSpPr>
        <p:spPr>
          <a:xfrm>
            <a:off x="228613" y="7125000"/>
            <a:ext cx="3200400" cy="59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n" sz="800">
                <a:latin typeface="Roboto"/>
                <a:ea typeface="Roboto"/>
                <a:cs typeface="Roboto"/>
                <a:sym typeface="Roboto"/>
              </a:rPr>
              <a:t>Babylon’s Commerce, A Chinese Rice Bundle, </a:t>
            </a:r>
            <a:br>
              <a:rPr i="1" lang="en" sz="800">
                <a:latin typeface="Roboto"/>
                <a:ea typeface="Roboto"/>
                <a:cs typeface="Roboto"/>
                <a:sym typeface="Roboto"/>
              </a:rPr>
            </a:br>
            <a:r>
              <a:rPr i="1" lang="en" sz="800">
                <a:latin typeface="Roboto"/>
                <a:ea typeface="Roboto"/>
                <a:cs typeface="Roboto"/>
                <a:sym typeface="Roboto"/>
              </a:rPr>
              <a:t>A River Crossing,  and 17 Horses were taken from </a:t>
            </a:r>
            <a:br>
              <a:rPr i="1" lang="en" sz="800">
                <a:latin typeface="Roboto"/>
                <a:ea typeface="Roboto"/>
                <a:cs typeface="Roboto"/>
                <a:sym typeface="Roboto"/>
              </a:rPr>
            </a:br>
            <a:r>
              <a:rPr i="1" lang="en" sz="800">
                <a:latin typeface="Roboto"/>
                <a:ea typeface="Roboto"/>
                <a:cs typeface="Roboto"/>
                <a:sym typeface="Roboto"/>
              </a:rPr>
              <a:t>“A History of Recreational Mathematics” by Barry Clarke in 1994.</a:t>
            </a:r>
            <a:endParaRPr i="1" sz="800">
              <a:latin typeface="Roboto"/>
              <a:ea typeface="Roboto"/>
              <a:cs typeface="Roboto"/>
              <a:sym typeface="Roboto"/>
            </a:endParaRPr>
          </a:p>
        </p:txBody>
      </p:sp>
      <p:sp>
        <p:nvSpPr>
          <p:cNvPr id="68" name="Google Shape;68;p13"/>
          <p:cNvSpPr txBox="1"/>
          <p:nvPr/>
        </p:nvSpPr>
        <p:spPr>
          <a:xfrm>
            <a:off x="6629401" y="7125000"/>
            <a:ext cx="3429000" cy="59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n" sz="800">
                <a:latin typeface="Roboto"/>
                <a:ea typeface="Roboto"/>
                <a:cs typeface="Roboto"/>
                <a:sym typeface="Roboto"/>
              </a:rPr>
              <a:t>Luo Shu, A Cattle Problem, A Sphinx Riddle</a:t>
            </a:r>
            <a:br>
              <a:rPr i="1" lang="en" sz="800">
                <a:latin typeface="Roboto"/>
                <a:ea typeface="Roboto"/>
                <a:cs typeface="Roboto"/>
                <a:sym typeface="Roboto"/>
              </a:rPr>
            </a:br>
            <a:r>
              <a:rPr i="1" lang="en" sz="800">
                <a:latin typeface="Roboto"/>
                <a:ea typeface="Roboto"/>
                <a:cs typeface="Roboto"/>
                <a:sym typeface="Roboto"/>
              </a:rPr>
              <a:t>Josephus Problem, and Rabbit Problem were taken from “Famous Puzzles of Great Mathematicians” by Miodrag Petković in 2009.</a:t>
            </a:r>
            <a:endParaRPr i="1" sz="800">
              <a:latin typeface="Roboto"/>
              <a:ea typeface="Roboto"/>
              <a:cs typeface="Roboto"/>
              <a:sym typeface="Roboto"/>
            </a:endParaRPr>
          </a:p>
        </p:txBody>
      </p:sp>
      <p:pic>
        <p:nvPicPr>
          <p:cNvPr id="69" name="Google Shape;69;p13"/>
          <p:cNvPicPr preferRelativeResize="0"/>
          <p:nvPr/>
        </p:nvPicPr>
        <p:blipFill rotWithShape="1">
          <a:blip r:embed="rId4">
            <a:alphaModFix/>
          </a:blip>
          <a:srcRect b="11506" l="10563" r="12049" t="8423"/>
          <a:stretch/>
        </p:blipFill>
        <p:spPr>
          <a:xfrm>
            <a:off x="4013000" y="2362200"/>
            <a:ext cx="2032425" cy="1524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4"/>
          <p:cNvSpPr txBox="1"/>
          <p:nvPr/>
        </p:nvSpPr>
        <p:spPr>
          <a:xfrm>
            <a:off x="3429000" y="171300"/>
            <a:ext cx="3200400" cy="3048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Seven Bridges of Kӧnigsberg</a:t>
            </a:r>
            <a:r>
              <a:rPr b="1" lang="en" sz="1500">
                <a:latin typeface="Roboto"/>
                <a:ea typeface="Roboto"/>
                <a:cs typeface="Roboto"/>
                <a:sym typeface="Roboto"/>
              </a:rPr>
              <a:t> </a:t>
            </a:r>
            <a:r>
              <a:rPr lang="en" sz="1300">
                <a:latin typeface="Roboto"/>
                <a:ea typeface="Roboto"/>
                <a:cs typeface="Roboto"/>
                <a:sym typeface="Roboto"/>
              </a:rPr>
              <a:t>(1736)</a:t>
            </a:r>
            <a:endParaRPr sz="13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100">
                <a:latin typeface="Roboto Condensed"/>
                <a:ea typeface="Roboto Condensed"/>
                <a:cs typeface="Roboto Condensed"/>
                <a:sym typeface="Roboto Condensed"/>
              </a:rPr>
              <a:t>“Can you take a walk through the town, visiting each part of the town and crossing each bridge only once?</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Considered one of the most influential puzzles of all time, as it led Euler to formulate the basis of graph theory and topology.</a:t>
            </a:r>
            <a:endParaRPr sz="1300">
              <a:latin typeface="Roboto Condensed"/>
              <a:ea typeface="Roboto Condensed"/>
              <a:cs typeface="Roboto Condensed"/>
              <a:sym typeface="Roboto Condensed"/>
            </a:endParaRPr>
          </a:p>
        </p:txBody>
      </p:sp>
      <p:sp>
        <p:nvSpPr>
          <p:cNvPr id="75" name="Google Shape;75;p14"/>
          <p:cNvSpPr txBox="1"/>
          <p:nvPr/>
        </p:nvSpPr>
        <p:spPr>
          <a:xfrm>
            <a:off x="6629425" y="4077000"/>
            <a:ext cx="3200400" cy="297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Dotty Japan </a:t>
            </a:r>
            <a:r>
              <a:rPr lang="en" sz="1300">
                <a:latin typeface="Roboto"/>
                <a:ea typeface="Roboto"/>
                <a:cs typeface="Roboto"/>
                <a:sym typeface="Roboto"/>
              </a:rPr>
              <a:t>(2021, Alex Bellos)</a:t>
            </a:r>
            <a:endParaRPr sz="1300">
              <a:latin typeface="Roboto"/>
              <a:ea typeface="Roboto"/>
              <a:cs typeface="Roboto"/>
              <a:sym typeface="Roboto"/>
            </a:endParaRPr>
          </a:p>
          <a:p>
            <a:pPr indent="0" lvl="0" marL="0" rtl="0" algn="l">
              <a:lnSpc>
                <a:spcPct val="100000"/>
              </a:lnSpc>
              <a:spcBef>
                <a:spcPts val="0"/>
              </a:spcBef>
              <a:spcAft>
                <a:spcPts val="0"/>
              </a:spcAft>
              <a:buNone/>
            </a:pPr>
            <a:r>
              <a:rPr lang="en" sz="1300">
                <a:latin typeface="Roboto Condensed"/>
                <a:ea typeface="Roboto Condensed"/>
                <a:cs typeface="Roboto Condensed"/>
                <a:sym typeface="Roboto Condensed"/>
              </a:rPr>
              <a:t>Here is a word in Japanese Braille: </a:t>
            </a:r>
            <a:endParaRPr sz="1300">
              <a:latin typeface="Roboto Condensed"/>
              <a:ea typeface="Roboto Condensed"/>
              <a:cs typeface="Roboto Condensed"/>
              <a:sym typeface="Roboto Condensed"/>
            </a:endParaRPr>
          </a:p>
          <a:p>
            <a:pPr indent="0" lvl="0" marL="0" rtl="0" algn="l">
              <a:lnSpc>
                <a:spcPct val="100000"/>
              </a:lnSpc>
              <a:spcBef>
                <a:spcPts val="0"/>
              </a:spcBef>
              <a:spcAft>
                <a:spcPts val="0"/>
              </a:spcAft>
              <a:buNone/>
            </a:pPr>
            <a:r>
              <a:t/>
            </a:r>
            <a:endParaRPr sz="700">
              <a:latin typeface="Roboto Condensed"/>
              <a:ea typeface="Roboto Condensed"/>
              <a:cs typeface="Roboto Condensed"/>
              <a:sym typeface="Roboto Condensed"/>
            </a:endParaRPr>
          </a:p>
          <a:p>
            <a:pPr indent="0" lvl="0" marL="0" rtl="0" algn="ctr">
              <a:lnSpc>
                <a:spcPct val="100000"/>
              </a:lnSpc>
              <a:spcBef>
                <a:spcPts val="0"/>
              </a:spcBef>
              <a:spcAft>
                <a:spcPts val="0"/>
              </a:spcAft>
              <a:buNone/>
            </a:pPr>
            <a:r>
              <a:rPr lang="en" sz="1300">
                <a:latin typeface="Roboto Condensed"/>
                <a:ea typeface="Roboto Condensed"/>
                <a:cs typeface="Roboto Condensed"/>
                <a:sym typeface="Roboto Condensed"/>
              </a:rPr>
              <a:t>⠡ ⠑ ⠊ ⠫  ⇒  </a:t>
            </a:r>
            <a:r>
              <a:rPr i="1" lang="en" sz="1300">
                <a:latin typeface="Roboto Condensed"/>
                <a:ea typeface="Roboto Condensed"/>
                <a:cs typeface="Roboto Condensed"/>
                <a:sym typeface="Roboto Condensed"/>
              </a:rPr>
              <a:t>karaoke</a:t>
            </a:r>
            <a:endParaRPr i="1" sz="1300">
              <a:latin typeface="Roboto Condensed"/>
              <a:ea typeface="Roboto Condensed"/>
              <a:cs typeface="Roboto Condensed"/>
              <a:sym typeface="Roboto Condensed"/>
            </a:endParaRPr>
          </a:p>
          <a:p>
            <a:pPr indent="0" lvl="0" marL="0" rtl="0" algn="l">
              <a:lnSpc>
                <a:spcPct val="100000"/>
              </a:lnSpc>
              <a:spcBef>
                <a:spcPts val="0"/>
              </a:spcBef>
              <a:spcAft>
                <a:spcPts val="0"/>
              </a:spcAft>
              <a:buNone/>
            </a:pPr>
            <a:r>
              <a:t/>
            </a:r>
            <a:endParaRPr i="1" sz="7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Here are six more, with words shuffled:</a:t>
            </a:r>
            <a:endParaRPr sz="13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700">
              <a:latin typeface="Roboto Condensed"/>
              <a:ea typeface="Roboto Condensed"/>
              <a:cs typeface="Roboto Condensed"/>
              <a:sym typeface="Roboto Condensed"/>
            </a:endParaRPr>
          </a:p>
          <a:p>
            <a:pPr indent="-311150" lvl="1" marL="914400" rtl="0" algn="l">
              <a:lnSpc>
                <a:spcPct val="90000"/>
              </a:lnSpc>
              <a:spcBef>
                <a:spcPts val="0"/>
              </a:spcBef>
              <a:spcAft>
                <a:spcPts val="0"/>
              </a:spcAft>
              <a:buSzPts val="1300"/>
              <a:buFont typeface="Roboto Condensed"/>
              <a:buAutoNum type="alphaLcParenR"/>
            </a:pPr>
            <a:r>
              <a:rPr lang="en" sz="1300">
                <a:latin typeface="Roboto Condensed"/>
                <a:ea typeface="Roboto Condensed"/>
                <a:cs typeface="Roboto Condensed"/>
                <a:sym typeface="Roboto Condensed"/>
              </a:rPr>
              <a:t>⠥ ⠃ ⠩		1)	</a:t>
            </a:r>
            <a:r>
              <a:rPr i="1" lang="en" sz="1300">
                <a:latin typeface="Roboto Condensed"/>
                <a:ea typeface="Roboto Condensed"/>
                <a:cs typeface="Roboto Condensed"/>
                <a:sym typeface="Roboto Condensed"/>
              </a:rPr>
              <a:t>atari</a:t>
            </a:r>
            <a:endParaRPr i="1" sz="1300">
              <a:latin typeface="Roboto Condensed"/>
              <a:ea typeface="Roboto Condensed"/>
              <a:cs typeface="Roboto Condensed"/>
              <a:sym typeface="Roboto Condensed"/>
            </a:endParaRPr>
          </a:p>
          <a:p>
            <a:pPr indent="-311150" lvl="1" marL="914400" rtl="0" algn="l">
              <a:lnSpc>
                <a:spcPct val="90000"/>
              </a:lnSpc>
              <a:spcBef>
                <a:spcPts val="0"/>
              </a:spcBef>
              <a:spcAft>
                <a:spcPts val="0"/>
              </a:spcAft>
              <a:buSzPts val="1300"/>
              <a:buFont typeface="Roboto Condensed"/>
              <a:buAutoNum type="alphaLcParenR"/>
            </a:pPr>
            <a:r>
              <a:rPr lang="en" sz="1300">
                <a:latin typeface="Roboto Condensed"/>
                <a:ea typeface="Roboto Condensed"/>
                <a:cs typeface="Roboto Condensed"/>
                <a:sym typeface="Roboto Condensed"/>
              </a:rPr>
              <a:t>⠪ ⠃		2)	</a:t>
            </a:r>
            <a:r>
              <a:rPr i="1" lang="en" sz="1300">
                <a:latin typeface="Roboto Condensed"/>
                <a:ea typeface="Roboto Condensed"/>
                <a:cs typeface="Roboto Condensed"/>
                <a:sym typeface="Roboto Condensed"/>
              </a:rPr>
              <a:t>koi</a:t>
            </a:r>
            <a:endParaRPr i="1" sz="1300">
              <a:latin typeface="Roboto Condensed"/>
              <a:ea typeface="Roboto Condensed"/>
              <a:cs typeface="Roboto Condensed"/>
              <a:sym typeface="Roboto Condensed"/>
            </a:endParaRPr>
          </a:p>
          <a:p>
            <a:pPr indent="-311150" lvl="1" marL="914400" rtl="0" algn="l">
              <a:lnSpc>
                <a:spcPct val="90000"/>
              </a:lnSpc>
              <a:spcBef>
                <a:spcPts val="0"/>
              </a:spcBef>
              <a:spcAft>
                <a:spcPts val="0"/>
              </a:spcAft>
              <a:buSzPts val="1300"/>
              <a:buFont typeface="Roboto Condensed"/>
              <a:buAutoNum type="alphaLcParenR"/>
            </a:pPr>
            <a:r>
              <a:rPr lang="en" sz="1300">
                <a:latin typeface="Roboto Condensed"/>
                <a:ea typeface="Roboto Condensed"/>
                <a:cs typeface="Roboto Condensed"/>
                <a:sym typeface="Roboto Condensed"/>
              </a:rPr>
              <a:t>⠱ </a:t>
            </a:r>
            <a:r>
              <a:rPr lang="en" sz="1300">
                <a:solidFill>
                  <a:schemeClr val="dk1"/>
                </a:solidFill>
                <a:latin typeface="Roboto Condensed"/>
                <a:ea typeface="Roboto Condensed"/>
                <a:cs typeface="Roboto Condensed"/>
                <a:sym typeface="Roboto Condensed"/>
              </a:rPr>
              <a:t>⠫		3)	</a:t>
            </a:r>
            <a:r>
              <a:rPr i="1" lang="en" sz="1300">
                <a:solidFill>
                  <a:schemeClr val="dk1"/>
                </a:solidFill>
                <a:latin typeface="Roboto Condensed"/>
                <a:ea typeface="Roboto Condensed"/>
                <a:cs typeface="Roboto Condensed"/>
                <a:sym typeface="Roboto Condensed"/>
              </a:rPr>
              <a:t>haiku</a:t>
            </a:r>
            <a:endParaRPr i="1" sz="1300">
              <a:solidFill>
                <a:schemeClr val="dk1"/>
              </a:solidFill>
              <a:latin typeface="Roboto Condensed"/>
              <a:ea typeface="Roboto Condensed"/>
              <a:cs typeface="Roboto Condensed"/>
              <a:sym typeface="Roboto Condensed"/>
            </a:endParaRPr>
          </a:p>
          <a:p>
            <a:pPr indent="-311150" lvl="1" marL="914400" rtl="0" algn="l">
              <a:lnSpc>
                <a:spcPct val="90000"/>
              </a:lnSpc>
              <a:spcBef>
                <a:spcPts val="0"/>
              </a:spcBef>
              <a:spcAft>
                <a:spcPts val="0"/>
              </a:spcAft>
              <a:buClr>
                <a:schemeClr val="dk1"/>
              </a:buClr>
              <a:buSzPts val="1300"/>
              <a:buFont typeface="Roboto Condensed"/>
              <a:buAutoNum type="alphaLcParenR"/>
            </a:pPr>
            <a:r>
              <a:rPr lang="en" sz="1300">
                <a:solidFill>
                  <a:schemeClr val="dk1"/>
                </a:solidFill>
                <a:latin typeface="Roboto Condensed"/>
                <a:ea typeface="Roboto Condensed"/>
                <a:cs typeface="Roboto Condensed"/>
                <a:sym typeface="Roboto Condensed"/>
              </a:rPr>
              <a:t>⠡ ⠕ ⠅		4)	</a:t>
            </a:r>
            <a:r>
              <a:rPr i="1" lang="en" sz="1300">
                <a:solidFill>
                  <a:schemeClr val="dk1"/>
                </a:solidFill>
                <a:latin typeface="Roboto Condensed"/>
                <a:ea typeface="Roboto Condensed"/>
                <a:cs typeface="Roboto Condensed"/>
                <a:sym typeface="Roboto Condensed"/>
              </a:rPr>
              <a:t>katana</a:t>
            </a:r>
            <a:endParaRPr i="1" sz="1300">
              <a:solidFill>
                <a:schemeClr val="dk1"/>
              </a:solidFill>
              <a:latin typeface="Roboto Condensed"/>
              <a:ea typeface="Roboto Condensed"/>
              <a:cs typeface="Roboto Condensed"/>
              <a:sym typeface="Roboto Condensed"/>
            </a:endParaRPr>
          </a:p>
          <a:p>
            <a:pPr indent="-311150" lvl="1" marL="914400" rtl="0" algn="l">
              <a:lnSpc>
                <a:spcPct val="90000"/>
              </a:lnSpc>
              <a:spcBef>
                <a:spcPts val="0"/>
              </a:spcBef>
              <a:spcAft>
                <a:spcPts val="0"/>
              </a:spcAft>
              <a:buClr>
                <a:schemeClr val="dk1"/>
              </a:buClr>
              <a:buSzPts val="1300"/>
              <a:buFont typeface="Roboto Condensed"/>
              <a:buAutoNum type="alphaLcParenR"/>
            </a:pPr>
            <a:r>
              <a:rPr lang="en" sz="1300">
                <a:solidFill>
                  <a:schemeClr val="dk1"/>
                </a:solidFill>
                <a:latin typeface="Roboto Condensed"/>
                <a:ea typeface="Roboto Condensed"/>
                <a:cs typeface="Roboto Condensed"/>
                <a:sym typeface="Roboto Condensed"/>
              </a:rPr>
              <a:t>⠣ ⠾ ⠎		5)	</a:t>
            </a:r>
            <a:r>
              <a:rPr i="1" lang="en" sz="1300">
                <a:solidFill>
                  <a:schemeClr val="dk1"/>
                </a:solidFill>
                <a:latin typeface="Roboto Condensed"/>
                <a:ea typeface="Roboto Condensed"/>
                <a:cs typeface="Roboto Condensed"/>
                <a:sym typeface="Roboto Condensed"/>
              </a:rPr>
              <a:t>kimono</a:t>
            </a:r>
            <a:endParaRPr i="1" sz="1300">
              <a:solidFill>
                <a:schemeClr val="dk1"/>
              </a:solidFill>
              <a:latin typeface="Roboto Condensed"/>
              <a:ea typeface="Roboto Condensed"/>
              <a:cs typeface="Roboto Condensed"/>
              <a:sym typeface="Roboto Condensed"/>
            </a:endParaRPr>
          </a:p>
          <a:p>
            <a:pPr indent="-311150" lvl="1" marL="914400" rtl="0" algn="l">
              <a:lnSpc>
                <a:spcPct val="90000"/>
              </a:lnSpc>
              <a:spcBef>
                <a:spcPts val="0"/>
              </a:spcBef>
              <a:spcAft>
                <a:spcPts val="0"/>
              </a:spcAft>
              <a:buClr>
                <a:schemeClr val="dk1"/>
              </a:buClr>
              <a:buSzPts val="1300"/>
              <a:buFont typeface="Roboto Condensed"/>
              <a:buAutoNum type="alphaLcParenR"/>
            </a:pPr>
            <a:r>
              <a:rPr lang="en" sz="1300">
                <a:solidFill>
                  <a:schemeClr val="dk1"/>
                </a:solidFill>
                <a:latin typeface="Roboto Condensed"/>
                <a:ea typeface="Roboto Condensed"/>
                <a:cs typeface="Roboto Condensed"/>
                <a:sym typeface="Roboto Condensed"/>
              </a:rPr>
              <a:t>⠁ ⠕ ⠓		6) 	</a:t>
            </a:r>
            <a:r>
              <a:rPr i="1" lang="en" sz="1300">
                <a:solidFill>
                  <a:schemeClr val="dk1"/>
                </a:solidFill>
                <a:latin typeface="Roboto Condensed"/>
                <a:ea typeface="Roboto Condensed"/>
                <a:cs typeface="Roboto Condensed"/>
                <a:sym typeface="Roboto Condensed"/>
              </a:rPr>
              <a:t>sake</a:t>
            </a:r>
            <a:endParaRPr i="1"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i="1" sz="7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solidFill>
                  <a:schemeClr val="dk1"/>
                </a:solidFill>
                <a:latin typeface="Roboto Condensed"/>
                <a:ea typeface="Roboto Condensed"/>
                <a:cs typeface="Roboto Condensed"/>
                <a:sym typeface="Roboto Condensed"/>
              </a:rPr>
              <a:t>What are the following words?</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i="1" sz="700">
              <a:solidFill>
                <a:schemeClr val="dk1"/>
              </a:solidFill>
              <a:latin typeface="Roboto Condensed"/>
              <a:ea typeface="Roboto Condensed"/>
              <a:cs typeface="Roboto Condensed"/>
              <a:sym typeface="Roboto Condensed"/>
            </a:endParaRPr>
          </a:p>
          <a:p>
            <a:pPr indent="-311150" lvl="1" marL="914400" rtl="0" algn="l">
              <a:lnSpc>
                <a:spcPct val="90000"/>
              </a:lnSpc>
              <a:spcBef>
                <a:spcPts val="0"/>
              </a:spcBef>
              <a:spcAft>
                <a:spcPts val="0"/>
              </a:spcAft>
              <a:buClr>
                <a:schemeClr val="dk1"/>
              </a:buClr>
              <a:buSzPts val="1300"/>
              <a:buFont typeface="Roboto Condensed"/>
              <a:buAutoNum type="alphaLcParenR"/>
            </a:pPr>
            <a:r>
              <a:rPr lang="en" sz="1300">
                <a:solidFill>
                  <a:schemeClr val="dk1"/>
                </a:solidFill>
                <a:latin typeface="Roboto Condensed"/>
                <a:ea typeface="Roboto Condensed"/>
                <a:cs typeface="Roboto Condensed"/>
                <a:sym typeface="Roboto Condensed"/>
              </a:rPr>
              <a:t>⠡ ⠑ ⠟		h)	⠁ ⠇ ⠿</a:t>
            </a:r>
            <a:endParaRPr sz="1300">
              <a:solidFill>
                <a:schemeClr val="dk1"/>
              </a:solidFill>
              <a:latin typeface="Roboto Condensed"/>
              <a:ea typeface="Roboto Condensed"/>
              <a:cs typeface="Roboto Condensed"/>
              <a:sym typeface="Roboto Condensed"/>
            </a:endParaRPr>
          </a:p>
        </p:txBody>
      </p:sp>
      <p:sp>
        <p:nvSpPr>
          <p:cNvPr id="76" name="Google Shape;76;p14"/>
          <p:cNvSpPr txBox="1"/>
          <p:nvPr/>
        </p:nvSpPr>
        <p:spPr>
          <a:xfrm>
            <a:off x="228600" y="2602500"/>
            <a:ext cx="3200400" cy="243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Cat &amp; Mouse</a:t>
            </a:r>
            <a:r>
              <a:rPr b="1" i="1" lang="en" sz="1500">
                <a:latin typeface="Roboto"/>
                <a:ea typeface="Roboto"/>
                <a:cs typeface="Roboto"/>
                <a:sym typeface="Roboto"/>
              </a:rPr>
              <a:t> </a:t>
            </a:r>
            <a:r>
              <a:rPr lang="en" sz="1300">
                <a:latin typeface="Roboto"/>
                <a:ea typeface="Roboto"/>
                <a:cs typeface="Roboto"/>
                <a:sym typeface="Roboto"/>
              </a:rPr>
              <a:t>(1500s, Buteo/Pacioli)</a:t>
            </a:r>
            <a:endParaRPr sz="1300">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rPr lang="en" sz="1300">
                <a:solidFill>
                  <a:schemeClr val="dk1"/>
                </a:solidFill>
                <a:latin typeface="Roboto Condensed"/>
                <a:ea typeface="Roboto Condensed"/>
                <a:cs typeface="Roboto Condensed"/>
                <a:sym typeface="Roboto Condensed"/>
              </a:rPr>
              <a:t>Considered one of the most difficult arithmetic sequence puzzles of all time. </a:t>
            </a:r>
            <a:endParaRPr sz="1300">
              <a:latin typeface="Roboto"/>
              <a:ea typeface="Roboto"/>
              <a:cs typeface="Roboto"/>
              <a:sym typeface="Roboto"/>
            </a:endParaRPr>
          </a:p>
          <a:p>
            <a:pPr indent="0" lvl="0" marL="0" rtl="0" algn="l">
              <a:lnSpc>
                <a:spcPct val="90000"/>
              </a:lnSpc>
              <a:spcBef>
                <a:spcPts val="0"/>
              </a:spcBef>
              <a:spcAft>
                <a:spcPts val="0"/>
              </a:spcAft>
              <a:buNone/>
            </a:pPr>
            <a:r>
              <a:t/>
            </a:r>
            <a:endParaRPr sz="7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100">
                <a:solidFill>
                  <a:schemeClr val="dk1"/>
                </a:solidFill>
                <a:latin typeface="Roboto Condensed"/>
                <a:ea typeface="Roboto Condensed"/>
                <a:cs typeface="Roboto Condensed"/>
                <a:sym typeface="Roboto Condensed"/>
              </a:rPr>
              <a:t>A mouse is at the top of a poplar tree 60 </a:t>
            </a:r>
            <a:r>
              <a:rPr i="1" lang="en" sz="1100">
                <a:solidFill>
                  <a:schemeClr val="dk1"/>
                </a:solidFill>
                <a:latin typeface="Roboto Condensed"/>
                <a:ea typeface="Roboto Condensed"/>
                <a:cs typeface="Roboto Condensed"/>
                <a:sym typeface="Roboto Condensed"/>
              </a:rPr>
              <a:t>braccia</a:t>
            </a:r>
            <a:r>
              <a:rPr lang="en" sz="1100">
                <a:solidFill>
                  <a:schemeClr val="dk1"/>
                </a:solidFill>
                <a:latin typeface="Roboto Condensed"/>
                <a:ea typeface="Roboto Condensed"/>
                <a:cs typeface="Roboto Condensed"/>
                <a:sym typeface="Roboto Condensed"/>
              </a:rPr>
              <a:t> high, and a cat is on the ground at its foot. The mouse descends 1/2 of a </a:t>
            </a:r>
            <a:r>
              <a:rPr i="1" lang="en" sz="1100">
                <a:solidFill>
                  <a:schemeClr val="dk1"/>
                </a:solidFill>
                <a:latin typeface="Roboto Condensed"/>
                <a:ea typeface="Roboto Condensed"/>
                <a:cs typeface="Roboto Condensed"/>
                <a:sym typeface="Roboto Condensed"/>
              </a:rPr>
              <a:t>braccia</a:t>
            </a:r>
            <a:r>
              <a:rPr lang="en" sz="1100">
                <a:solidFill>
                  <a:schemeClr val="dk1"/>
                </a:solidFill>
                <a:latin typeface="Roboto Condensed"/>
                <a:ea typeface="Roboto Condensed"/>
                <a:cs typeface="Roboto Condensed"/>
                <a:sym typeface="Roboto Condensed"/>
              </a:rPr>
              <a:t> a day and at night it turns back 1/6 of a </a:t>
            </a:r>
            <a:r>
              <a:rPr i="1" lang="en" sz="1100">
                <a:solidFill>
                  <a:schemeClr val="dk1"/>
                </a:solidFill>
                <a:latin typeface="Roboto Condensed"/>
                <a:ea typeface="Roboto Condensed"/>
                <a:cs typeface="Roboto Condensed"/>
                <a:sym typeface="Roboto Condensed"/>
              </a:rPr>
              <a:t>braccia</a:t>
            </a:r>
            <a:r>
              <a:rPr lang="en" sz="1100">
                <a:solidFill>
                  <a:schemeClr val="dk1"/>
                </a:solidFill>
                <a:latin typeface="Roboto Condensed"/>
                <a:ea typeface="Roboto Condensed"/>
                <a:cs typeface="Roboto Condensed"/>
                <a:sym typeface="Roboto Condensed"/>
              </a:rPr>
              <a:t>. The cat climbs one </a:t>
            </a:r>
            <a:r>
              <a:rPr i="1" lang="en" sz="1100">
                <a:solidFill>
                  <a:schemeClr val="dk1"/>
                </a:solidFill>
                <a:latin typeface="Roboto Condensed"/>
                <a:ea typeface="Roboto Condensed"/>
                <a:cs typeface="Roboto Condensed"/>
                <a:sym typeface="Roboto Condensed"/>
              </a:rPr>
              <a:t>braccia</a:t>
            </a:r>
            <a:r>
              <a:rPr lang="en" sz="1100">
                <a:solidFill>
                  <a:schemeClr val="dk1"/>
                </a:solidFill>
                <a:latin typeface="Roboto Condensed"/>
                <a:ea typeface="Roboto Condensed"/>
                <a:cs typeface="Roboto Condensed"/>
                <a:sym typeface="Roboto Condensed"/>
              </a:rPr>
              <a:t> a day and goes back 1/4 of a </a:t>
            </a:r>
            <a:r>
              <a:rPr i="1" lang="en" sz="1100">
                <a:solidFill>
                  <a:schemeClr val="dk1"/>
                </a:solidFill>
                <a:latin typeface="Roboto Condensed"/>
                <a:ea typeface="Roboto Condensed"/>
                <a:cs typeface="Roboto Condensed"/>
                <a:sym typeface="Roboto Condensed"/>
              </a:rPr>
              <a:t>braccia</a:t>
            </a:r>
            <a:r>
              <a:rPr lang="en" sz="1100">
                <a:solidFill>
                  <a:schemeClr val="dk1"/>
                </a:solidFill>
                <a:latin typeface="Roboto Condensed"/>
                <a:ea typeface="Roboto Condensed"/>
                <a:cs typeface="Roboto Condensed"/>
                <a:sym typeface="Roboto Condensed"/>
              </a:rPr>
              <a:t> each night. The tree grows 1/4 of a </a:t>
            </a:r>
            <a:r>
              <a:rPr i="1" lang="en" sz="1100">
                <a:solidFill>
                  <a:schemeClr val="dk1"/>
                </a:solidFill>
                <a:latin typeface="Roboto Condensed"/>
                <a:ea typeface="Roboto Condensed"/>
                <a:cs typeface="Roboto Condensed"/>
                <a:sym typeface="Roboto Condensed"/>
              </a:rPr>
              <a:t>braccia</a:t>
            </a:r>
            <a:r>
              <a:rPr lang="en" sz="1100">
                <a:solidFill>
                  <a:schemeClr val="dk1"/>
                </a:solidFill>
                <a:latin typeface="Roboto Condensed"/>
                <a:ea typeface="Roboto Condensed"/>
                <a:cs typeface="Roboto Condensed"/>
                <a:sym typeface="Roboto Condensed"/>
              </a:rPr>
              <a:t> between the cat and the mouse each day and it shrinks 1/8 of a </a:t>
            </a:r>
            <a:r>
              <a:rPr i="1" lang="en" sz="1100">
                <a:solidFill>
                  <a:schemeClr val="dk1"/>
                </a:solidFill>
                <a:latin typeface="Roboto Condensed"/>
                <a:ea typeface="Roboto Condensed"/>
                <a:cs typeface="Roboto Condensed"/>
                <a:sym typeface="Roboto Condensed"/>
              </a:rPr>
              <a:t>braccia</a:t>
            </a:r>
            <a:r>
              <a:rPr lang="en" sz="1100">
                <a:solidFill>
                  <a:schemeClr val="dk1"/>
                </a:solidFill>
                <a:latin typeface="Roboto Condensed"/>
                <a:ea typeface="Roboto Condensed"/>
                <a:cs typeface="Roboto Condensed"/>
                <a:sym typeface="Roboto Condensed"/>
              </a:rPr>
              <a:t> every night. In how many days will the cat reach the mouse and how much has the tree grown in the meantime, and how far does the cat climb?</a:t>
            </a:r>
            <a:endParaRPr sz="1300">
              <a:solidFill>
                <a:schemeClr val="dk1"/>
              </a:solidFill>
              <a:latin typeface="Roboto Condensed"/>
              <a:ea typeface="Roboto Condensed"/>
              <a:cs typeface="Roboto Condensed"/>
              <a:sym typeface="Roboto Condensed"/>
            </a:endParaRPr>
          </a:p>
        </p:txBody>
      </p:sp>
      <p:sp>
        <p:nvSpPr>
          <p:cNvPr id="77" name="Google Shape;77;p14"/>
          <p:cNvSpPr txBox="1"/>
          <p:nvPr/>
        </p:nvSpPr>
        <p:spPr>
          <a:xfrm>
            <a:off x="228600" y="171300"/>
            <a:ext cx="3200400" cy="243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Chess Puzzles </a:t>
            </a:r>
            <a:r>
              <a:rPr lang="en" sz="1300">
                <a:latin typeface="Roboto"/>
                <a:ea typeface="Roboto"/>
                <a:cs typeface="Roboto"/>
                <a:sym typeface="Roboto"/>
              </a:rPr>
              <a:t>(1500s, Guarini)</a:t>
            </a:r>
            <a:endParaRPr sz="1300">
              <a:latin typeface="Roboto"/>
              <a:ea typeface="Roboto"/>
              <a:cs typeface="Roboto"/>
              <a:sym typeface="Roboto"/>
            </a:endParaRPr>
          </a:p>
          <a:p>
            <a:pPr indent="0" lvl="0" marL="0" rtl="0" algn="l">
              <a:lnSpc>
                <a:spcPct val="90000"/>
              </a:lnSpc>
              <a:spcBef>
                <a:spcPts val="0"/>
              </a:spcBef>
              <a:spcAft>
                <a:spcPts val="0"/>
              </a:spcAft>
              <a:buNone/>
            </a:pPr>
            <a:r>
              <a:rPr lang="en" sz="1300">
                <a:solidFill>
                  <a:schemeClr val="dk1"/>
                </a:solidFill>
                <a:latin typeface="Roboto Condensed"/>
                <a:ea typeface="Roboto Condensed"/>
                <a:cs typeface="Roboto Condensed"/>
                <a:sym typeface="Roboto Condensed"/>
              </a:rPr>
              <a:t>Assuming standard chess rules, what is the minimum number of moves to exchange the positions of the white and black knights? One of the first “Chess Puzzles.”</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3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300">
              <a:solidFill>
                <a:schemeClr val="dk1"/>
              </a:solidFill>
              <a:latin typeface="Roboto Condensed"/>
              <a:ea typeface="Roboto Condensed"/>
              <a:cs typeface="Roboto Condensed"/>
              <a:sym typeface="Roboto Condensed"/>
            </a:endParaRPr>
          </a:p>
        </p:txBody>
      </p:sp>
      <p:sp>
        <p:nvSpPr>
          <p:cNvPr id="78" name="Google Shape;78;p14"/>
          <p:cNvSpPr txBox="1"/>
          <p:nvPr/>
        </p:nvSpPr>
        <p:spPr>
          <a:xfrm>
            <a:off x="6629425" y="2076000"/>
            <a:ext cx="3200400" cy="200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World Flight</a:t>
            </a:r>
            <a:r>
              <a:rPr b="1" lang="en" sz="1500">
                <a:latin typeface="Roboto"/>
                <a:ea typeface="Roboto"/>
                <a:cs typeface="Roboto"/>
                <a:sym typeface="Roboto"/>
              </a:rPr>
              <a:t> </a:t>
            </a:r>
            <a:r>
              <a:rPr lang="en" sz="1300">
                <a:latin typeface="Roboto"/>
                <a:ea typeface="Roboto"/>
                <a:cs typeface="Roboto"/>
                <a:sym typeface="Roboto"/>
              </a:rPr>
              <a:t>(1994</a:t>
            </a:r>
            <a:r>
              <a:rPr lang="en" sz="1300">
                <a:latin typeface="Roboto"/>
                <a:ea typeface="Roboto"/>
                <a:cs typeface="Roboto"/>
                <a:sym typeface="Roboto"/>
              </a:rPr>
              <a:t>, Martin Gardner)</a:t>
            </a:r>
            <a:endParaRPr sz="13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rPr lang="en" sz="1100">
                <a:latin typeface="Roboto Condensed"/>
                <a:ea typeface="Roboto Condensed"/>
                <a:cs typeface="Roboto Condensed"/>
                <a:sym typeface="Roboto Condensed"/>
              </a:rPr>
              <a:t>You intend to fly non-stop around the world. But a full tank only takes you halfway. You can arrange many places exactly like yours to assist with refueling. You can only use the starting airport, and refueling can be done mid-air. Ignoring fueling times, what is the minimum number of places necessary?</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Consider version with 1/3 not 1/2. Gardner is considered most influential recent puzzlist.</a:t>
            </a:r>
            <a:endParaRPr sz="1300">
              <a:latin typeface="Roboto Condensed"/>
              <a:ea typeface="Roboto Condensed"/>
              <a:cs typeface="Roboto Condensed"/>
              <a:sym typeface="Roboto Condensed"/>
            </a:endParaRPr>
          </a:p>
        </p:txBody>
      </p:sp>
      <p:grpSp>
        <p:nvGrpSpPr>
          <p:cNvPr id="79" name="Google Shape;79;p14"/>
          <p:cNvGrpSpPr/>
          <p:nvPr/>
        </p:nvGrpSpPr>
        <p:grpSpPr>
          <a:xfrm>
            <a:off x="6629425" y="171300"/>
            <a:ext cx="3200400" cy="1904700"/>
            <a:chOff x="6629400" y="3329100"/>
            <a:chExt cx="3200400" cy="1904700"/>
          </a:xfrm>
        </p:grpSpPr>
        <p:grpSp>
          <p:nvGrpSpPr>
            <p:cNvPr id="80" name="Google Shape;80;p14"/>
            <p:cNvGrpSpPr/>
            <p:nvPr/>
          </p:nvGrpSpPr>
          <p:grpSpPr>
            <a:xfrm>
              <a:off x="6941350" y="3714600"/>
              <a:ext cx="2576501" cy="822674"/>
              <a:chOff x="6941350" y="3543150"/>
              <a:chExt cx="2576501" cy="822674"/>
            </a:xfrm>
          </p:grpSpPr>
          <p:pic>
            <p:nvPicPr>
              <p:cNvPr id="81" name="Google Shape;81;p14"/>
              <p:cNvPicPr preferRelativeResize="0"/>
              <p:nvPr/>
            </p:nvPicPr>
            <p:blipFill rotWithShape="1">
              <a:blip r:embed="rId3">
                <a:alphaModFix/>
              </a:blip>
              <a:srcRect b="50675" l="13255" r="12106" t="3509"/>
              <a:stretch/>
            </p:blipFill>
            <p:spPr>
              <a:xfrm>
                <a:off x="6941350" y="3571875"/>
                <a:ext cx="1233476" cy="764177"/>
              </a:xfrm>
              <a:prstGeom prst="rect">
                <a:avLst/>
              </a:prstGeom>
              <a:noFill/>
              <a:ln>
                <a:noFill/>
              </a:ln>
            </p:spPr>
          </p:pic>
          <p:pic>
            <p:nvPicPr>
              <p:cNvPr id="82" name="Google Shape;82;p14"/>
              <p:cNvPicPr preferRelativeResize="0"/>
              <p:nvPr/>
            </p:nvPicPr>
            <p:blipFill rotWithShape="1">
              <a:blip r:embed="rId3">
                <a:alphaModFix/>
              </a:blip>
              <a:srcRect b="0" l="14696" r="10665" t="50678"/>
              <a:stretch/>
            </p:blipFill>
            <p:spPr>
              <a:xfrm>
                <a:off x="8284375" y="3543150"/>
                <a:ext cx="1233476" cy="822674"/>
              </a:xfrm>
              <a:prstGeom prst="rect">
                <a:avLst/>
              </a:prstGeom>
              <a:noFill/>
              <a:ln>
                <a:noFill/>
              </a:ln>
            </p:spPr>
          </p:pic>
        </p:grpSp>
        <p:sp>
          <p:nvSpPr>
            <p:cNvPr id="83" name="Google Shape;83;p14"/>
            <p:cNvSpPr txBox="1"/>
            <p:nvPr/>
          </p:nvSpPr>
          <p:spPr>
            <a:xfrm>
              <a:off x="6629400" y="3329100"/>
              <a:ext cx="3200400" cy="1904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The Doubtful Die</a:t>
              </a:r>
              <a:r>
                <a:rPr b="1" lang="en" sz="1500">
                  <a:latin typeface="Roboto"/>
                  <a:ea typeface="Roboto"/>
                  <a:cs typeface="Roboto"/>
                  <a:sym typeface="Roboto"/>
                </a:rPr>
                <a:t> </a:t>
              </a:r>
              <a:r>
                <a:rPr lang="en" sz="1300">
                  <a:latin typeface="Roboto"/>
                  <a:ea typeface="Roboto"/>
                  <a:cs typeface="Roboto"/>
                  <a:sym typeface="Roboto"/>
                </a:rPr>
                <a:t>(1993, Barry Clarke)</a:t>
              </a:r>
              <a:endParaRPr sz="1300">
                <a:latin typeface="Roboto"/>
                <a:ea typeface="Roboto"/>
                <a:cs typeface="Roboto"/>
                <a:sym typeface="Roboto"/>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These die are faulty; their opposites do not add to 7. Three are views of the same die, the other a rogue die. Which is the rogue die?</a:t>
              </a:r>
              <a:endParaRPr sz="1300">
                <a:latin typeface="Roboto Condensed"/>
                <a:ea typeface="Roboto Condensed"/>
                <a:cs typeface="Roboto Condensed"/>
                <a:sym typeface="Roboto Condensed"/>
              </a:endParaRPr>
            </a:p>
          </p:txBody>
        </p:sp>
      </p:grpSp>
      <p:pic>
        <p:nvPicPr>
          <p:cNvPr id="84" name="Google Shape;84;p14"/>
          <p:cNvPicPr preferRelativeResize="0"/>
          <p:nvPr/>
        </p:nvPicPr>
        <p:blipFill>
          <a:blip r:embed="rId4">
            <a:alphaModFix/>
          </a:blip>
          <a:stretch>
            <a:fillRect/>
          </a:stretch>
        </p:blipFill>
        <p:spPr>
          <a:xfrm>
            <a:off x="1218579" y="1354050"/>
            <a:ext cx="1220446" cy="1211400"/>
          </a:xfrm>
          <a:prstGeom prst="rect">
            <a:avLst/>
          </a:prstGeom>
          <a:noFill/>
          <a:ln>
            <a:noFill/>
          </a:ln>
        </p:spPr>
      </p:pic>
      <p:sp>
        <p:nvSpPr>
          <p:cNvPr id="85" name="Google Shape;85;p14"/>
          <p:cNvSpPr txBox="1"/>
          <p:nvPr/>
        </p:nvSpPr>
        <p:spPr>
          <a:xfrm>
            <a:off x="3429000" y="7238100"/>
            <a:ext cx="3200400" cy="415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500">
                <a:latin typeface="Roboto"/>
                <a:ea typeface="Roboto"/>
                <a:cs typeface="Roboto"/>
                <a:sym typeface="Roboto"/>
              </a:rPr>
              <a:t>Page 2</a:t>
            </a:r>
            <a:endParaRPr sz="1300">
              <a:latin typeface="Roboto"/>
              <a:ea typeface="Roboto"/>
              <a:cs typeface="Roboto"/>
              <a:sym typeface="Roboto"/>
            </a:endParaRPr>
          </a:p>
        </p:txBody>
      </p:sp>
      <p:sp>
        <p:nvSpPr>
          <p:cNvPr id="86" name="Google Shape;86;p14"/>
          <p:cNvSpPr txBox="1"/>
          <p:nvPr/>
        </p:nvSpPr>
        <p:spPr>
          <a:xfrm>
            <a:off x="228600" y="5071500"/>
            <a:ext cx="3200400" cy="1807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A Literary Milestone </a:t>
            </a:r>
            <a:r>
              <a:rPr lang="en" sz="1300">
                <a:latin typeface="Roboto"/>
                <a:ea typeface="Roboto"/>
                <a:cs typeface="Roboto"/>
                <a:sym typeface="Roboto"/>
              </a:rPr>
              <a:t>(1600s)</a:t>
            </a:r>
            <a:endParaRPr sz="1100">
              <a:latin typeface="Roboto"/>
              <a:ea typeface="Roboto"/>
              <a:cs typeface="Roboto"/>
              <a:sym typeface="Roboto"/>
            </a:endParaRPr>
          </a:p>
          <a:p>
            <a:pPr indent="0" lvl="0" marL="0" rtl="0" algn="l">
              <a:lnSpc>
                <a:spcPct val="90000"/>
              </a:lnSpc>
              <a:spcBef>
                <a:spcPts val="0"/>
              </a:spcBef>
              <a:spcAft>
                <a:spcPts val="0"/>
              </a:spcAft>
              <a:buNone/>
            </a:pPr>
            <a:r>
              <a:t/>
            </a:r>
            <a:endParaRPr sz="700">
              <a:solidFill>
                <a:schemeClr val="dk1"/>
              </a:solidFill>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solidFill>
                  <a:schemeClr val="dk1"/>
                </a:solidFill>
                <a:latin typeface="Roboto Condensed"/>
                <a:ea typeface="Roboto Condensed"/>
                <a:cs typeface="Roboto Condensed"/>
                <a:sym typeface="Roboto Condensed"/>
              </a:rPr>
              <a:t>The book </a:t>
            </a:r>
            <a:r>
              <a:rPr i="1" lang="en" sz="1300">
                <a:solidFill>
                  <a:schemeClr val="dk1"/>
                </a:solidFill>
                <a:latin typeface="Roboto Condensed"/>
                <a:ea typeface="Roboto Condensed"/>
                <a:cs typeface="Roboto Condensed"/>
                <a:sym typeface="Roboto Condensed"/>
              </a:rPr>
              <a:t>Problèms Plaisans et Délectables </a:t>
            </a:r>
            <a:r>
              <a:rPr lang="en" sz="1300">
                <a:solidFill>
                  <a:schemeClr val="dk1"/>
                </a:solidFill>
                <a:latin typeface="Roboto Condensed"/>
                <a:ea typeface="Roboto Condensed"/>
                <a:cs typeface="Roboto Condensed"/>
                <a:sym typeface="Roboto Condensed"/>
              </a:rPr>
              <a:t>published 1612 by Claude Bachet, is considered the first full mathematical recreations book. Alongside its sequel, published in 1624, it is considered as a major inspiration for all subsequent works on mathematical recreation.</a:t>
            </a:r>
            <a:endParaRPr sz="1300">
              <a:solidFill>
                <a:schemeClr val="dk1"/>
              </a:solidFill>
              <a:latin typeface="Roboto Condensed"/>
              <a:ea typeface="Roboto Condensed"/>
              <a:cs typeface="Roboto Condensed"/>
              <a:sym typeface="Roboto Condensed"/>
            </a:endParaRPr>
          </a:p>
        </p:txBody>
      </p:sp>
      <p:pic>
        <p:nvPicPr>
          <p:cNvPr id="87" name="Google Shape;87;p14"/>
          <p:cNvPicPr preferRelativeResize="0"/>
          <p:nvPr/>
        </p:nvPicPr>
        <p:blipFill>
          <a:blip r:embed="rId5">
            <a:alphaModFix/>
          </a:blip>
          <a:stretch>
            <a:fillRect/>
          </a:stretch>
        </p:blipFill>
        <p:spPr>
          <a:xfrm>
            <a:off x="4081463" y="581025"/>
            <a:ext cx="1895475" cy="1438275"/>
          </a:xfrm>
          <a:prstGeom prst="rect">
            <a:avLst/>
          </a:prstGeom>
          <a:noFill/>
          <a:ln>
            <a:noFill/>
          </a:ln>
        </p:spPr>
      </p:pic>
      <p:sp>
        <p:nvSpPr>
          <p:cNvPr id="88" name="Google Shape;88;p14"/>
          <p:cNvSpPr txBox="1"/>
          <p:nvPr/>
        </p:nvSpPr>
        <p:spPr>
          <a:xfrm>
            <a:off x="3429000" y="3219600"/>
            <a:ext cx="3200400" cy="2439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The 15 Puzzle</a:t>
            </a:r>
            <a:r>
              <a:rPr b="1" lang="en" sz="1500">
                <a:latin typeface="Roboto"/>
                <a:ea typeface="Roboto"/>
                <a:cs typeface="Roboto"/>
                <a:sym typeface="Roboto"/>
              </a:rPr>
              <a:t> </a:t>
            </a:r>
            <a:r>
              <a:rPr lang="en" sz="1300">
                <a:latin typeface="Roboto"/>
                <a:ea typeface="Roboto"/>
                <a:cs typeface="Roboto"/>
                <a:sym typeface="Roboto"/>
              </a:rPr>
              <a:t>(1800s, Samuel Loyd)</a:t>
            </a:r>
            <a:endParaRPr sz="13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115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t/>
            </a:r>
            <a:endParaRPr sz="1100">
              <a:latin typeface="Roboto Condensed"/>
              <a:ea typeface="Roboto Condensed"/>
              <a:cs typeface="Roboto Condensed"/>
              <a:sym typeface="Roboto Condensed"/>
            </a:endParaRPr>
          </a:p>
          <a:p>
            <a:pPr indent="0" lvl="0" marL="0" rtl="0" algn="l">
              <a:lnSpc>
                <a:spcPct val="90000"/>
              </a:lnSpc>
              <a:spcBef>
                <a:spcPts val="0"/>
              </a:spcBef>
              <a:spcAft>
                <a:spcPts val="0"/>
              </a:spcAft>
              <a:buNone/>
            </a:pPr>
            <a:r>
              <a:rPr lang="en" sz="1300">
                <a:latin typeface="Roboto Condensed"/>
                <a:ea typeface="Roboto Condensed"/>
                <a:cs typeface="Roboto Condensed"/>
                <a:sym typeface="Roboto Condensed"/>
              </a:rPr>
              <a:t>From any given position, slide the </a:t>
            </a:r>
            <a:r>
              <a:rPr lang="en" sz="1300">
                <a:latin typeface="Roboto Condensed"/>
                <a:ea typeface="Roboto Condensed"/>
                <a:cs typeface="Roboto Condensed"/>
                <a:sym typeface="Roboto Condensed"/>
              </a:rPr>
              <a:t>blocks to the ordered arrangement above. Was popular; Loyd is one of the greatest puzzle populizers.</a:t>
            </a:r>
            <a:endParaRPr sz="1500">
              <a:latin typeface="Roboto Condensed"/>
              <a:ea typeface="Roboto Condensed"/>
              <a:cs typeface="Roboto Condensed"/>
              <a:sym typeface="Roboto Condensed"/>
            </a:endParaRPr>
          </a:p>
        </p:txBody>
      </p:sp>
      <p:sp>
        <p:nvSpPr>
          <p:cNvPr id="89" name="Google Shape;89;p14"/>
          <p:cNvSpPr txBox="1"/>
          <p:nvPr/>
        </p:nvSpPr>
        <p:spPr>
          <a:xfrm>
            <a:off x="3429025" y="5658600"/>
            <a:ext cx="3200400" cy="148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latin typeface="Roboto"/>
                <a:ea typeface="Roboto"/>
                <a:cs typeface="Roboto"/>
                <a:sym typeface="Roboto"/>
              </a:rPr>
              <a:t>Sudoku 数独</a:t>
            </a:r>
            <a:r>
              <a:rPr b="1" lang="en" sz="1500">
                <a:latin typeface="Roboto"/>
                <a:ea typeface="Roboto"/>
                <a:cs typeface="Roboto"/>
                <a:sym typeface="Roboto"/>
              </a:rPr>
              <a:t> </a:t>
            </a:r>
            <a:r>
              <a:rPr lang="en" sz="1300">
                <a:latin typeface="Roboto"/>
                <a:ea typeface="Roboto"/>
                <a:cs typeface="Roboto"/>
                <a:sym typeface="Roboto"/>
              </a:rPr>
              <a:t>(1900s, Howard Garns)</a:t>
            </a:r>
            <a:endParaRPr sz="1300">
              <a:latin typeface="Roboto"/>
              <a:ea typeface="Roboto"/>
              <a:cs typeface="Roboto"/>
              <a:sym typeface="Roboto"/>
            </a:endParaRPr>
          </a:p>
          <a:p>
            <a:pPr indent="0" lvl="0" marL="0" rtl="0" algn="l">
              <a:lnSpc>
                <a:spcPct val="90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rPr lang="en" sz="1100">
                <a:latin typeface="Roboto"/>
                <a:ea typeface="Roboto"/>
                <a:cs typeface="Roboto"/>
                <a:sym typeface="Roboto"/>
              </a:rPr>
              <a:t>Fill a 9x9 grid so that each column, row, and 3x3 subgrid contains all digits 1 to 9.</a:t>
            </a:r>
            <a:endParaRPr sz="1100">
              <a:latin typeface="Roboto"/>
              <a:ea typeface="Roboto"/>
              <a:cs typeface="Roboto"/>
              <a:sym typeface="Roboto"/>
            </a:endParaRPr>
          </a:p>
          <a:p>
            <a:pPr indent="0" lvl="0" marL="0" rtl="0" algn="l">
              <a:lnSpc>
                <a:spcPct val="90000"/>
              </a:lnSpc>
              <a:spcBef>
                <a:spcPts val="0"/>
              </a:spcBef>
              <a:spcAft>
                <a:spcPts val="0"/>
              </a:spcAft>
              <a:buNone/>
            </a:pPr>
            <a:r>
              <a:t/>
            </a:r>
            <a:endParaRPr sz="700">
              <a:latin typeface="Roboto"/>
              <a:ea typeface="Roboto"/>
              <a:cs typeface="Roboto"/>
              <a:sym typeface="Roboto"/>
            </a:endParaRPr>
          </a:p>
          <a:p>
            <a:pPr indent="0" lvl="0" marL="0" rtl="0" algn="l">
              <a:lnSpc>
                <a:spcPct val="90000"/>
              </a:lnSpc>
              <a:spcBef>
                <a:spcPts val="0"/>
              </a:spcBef>
              <a:spcAft>
                <a:spcPts val="0"/>
              </a:spcAft>
              <a:buNone/>
            </a:pPr>
            <a:r>
              <a:rPr lang="en" sz="1300">
                <a:latin typeface="Roboto"/>
                <a:ea typeface="Roboto"/>
                <a:cs typeface="Roboto"/>
                <a:sym typeface="Roboto"/>
              </a:rPr>
              <a:t>Very convoluted history, from France, to Indiana, to Japan, to Britain, and world.</a:t>
            </a:r>
            <a:endParaRPr sz="1300">
              <a:latin typeface="Roboto"/>
              <a:ea typeface="Roboto"/>
              <a:cs typeface="Roboto"/>
              <a:sym typeface="Roboto"/>
            </a:endParaRPr>
          </a:p>
          <a:p>
            <a:pPr indent="0" lvl="0" marL="0" rtl="0" algn="l">
              <a:lnSpc>
                <a:spcPct val="90000"/>
              </a:lnSpc>
              <a:spcBef>
                <a:spcPts val="0"/>
              </a:spcBef>
              <a:spcAft>
                <a:spcPts val="0"/>
              </a:spcAft>
              <a:buNone/>
            </a:pPr>
            <a:r>
              <a:rPr lang="en" sz="1300">
                <a:latin typeface="Roboto"/>
                <a:ea typeface="Roboto"/>
                <a:cs typeface="Roboto"/>
                <a:sym typeface="Roboto"/>
              </a:rPr>
              <a:t>Remark on Unique Games Conjecture.</a:t>
            </a:r>
            <a:endParaRPr sz="1300">
              <a:latin typeface="Roboto"/>
              <a:ea typeface="Roboto"/>
              <a:cs typeface="Roboto"/>
              <a:sym typeface="Roboto"/>
            </a:endParaRPr>
          </a:p>
        </p:txBody>
      </p:sp>
      <p:sp>
        <p:nvSpPr>
          <p:cNvPr id="90" name="Google Shape;90;p14"/>
          <p:cNvSpPr txBox="1"/>
          <p:nvPr/>
        </p:nvSpPr>
        <p:spPr>
          <a:xfrm>
            <a:off x="25" y="7125000"/>
            <a:ext cx="3810000" cy="59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n" sz="800">
                <a:latin typeface="Roboto"/>
                <a:ea typeface="Roboto"/>
                <a:cs typeface="Roboto"/>
                <a:sym typeface="Roboto"/>
              </a:rPr>
              <a:t>Sudoku was taken from Sudoku.com’s “History of Sudoku.”</a:t>
            </a:r>
            <a:br>
              <a:rPr i="1" lang="en" sz="800">
                <a:latin typeface="Roboto"/>
                <a:ea typeface="Roboto"/>
                <a:cs typeface="Roboto"/>
                <a:sym typeface="Roboto"/>
              </a:rPr>
            </a:br>
            <a:r>
              <a:rPr i="1" lang="en" sz="800">
                <a:latin typeface="Roboto"/>
                <a:ea typeface="Roboto"/>
                <a:cs typeface="Roboto"/>
                <a:sym typeface="Roboto"/>
              </a:rPr>
              <a:t>The Doubtful Lie was taken from “A History of Rec. Math.” by Barry Clarke in 1994.</a:t>
            </a:r>
            <a:endParaRPr i="1" sz="800">
              <a:latin typeface="Roboto"/>
              <a:ea typeface="Roboto"/>
              <a:cs typeface="Roboto"/>
              <a:sym typeface="Roboto"/>
            </a:endParaRPr>
          </a:p>
          <a:p>
            <a:pPr indent="0" lvl="0" marL="0" rtl="0" algn="ctr">
              <a:lnSpc>
                <a:spcPct val="115000"/>
              </a:lnSpc>
              <a:spcBef>
                <a:spcPts val="0"/>
              </a:spcBef>
              <a:spcAft>
                <a:spcPts val="0"/>
              </a:spcAft>
              <a:buNone/>
            </a:pPr>
            <a:r>
              <a:rPr i="1" lang="en" sz="800">
                <a:latin typeface="Roboto"/>
                <a:ea typeface="Roboto"/>
                <a:cs typeface="Roboto"/>
                <a:sym typeface="Roboto"/>
              </a:rPr>
              <a:t>Dotty Japan taken from “A Language Lover’s Puzzle Book” by Alex Bellos in 2019.</a:t>
            </a:r>
            <a:endParaRPr i="1" sz="800">
              <a:latin typeface="Roboto"/>
              <a:ea typeface="Roboto"/>
              <a:cs typeface="Roboto"/>
              <a:sym typeface="Roboto"/>
            </a:endParaRPr>
          </a:p>
        </p:txBody>
      </p:sp>
      <p:sp>
        <p:nvSpPr>
          <p:cNvPr id="91" name="Google Shape;91;p14"/>
          <p:cNvSpPr txBox="1"/>
          <p:nvPr/>
        </p:nvSpPr>
        <p:spPr>
          <a:xfrm>
            <a:off x="6629400" y="7125000"/>
            <a:ext cx="3429000" cy="59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n" sz="800">
                <a:latin typeface="Roboto"/>
                <a:ea typeface="Roboto"/>
                <a:cs typeface="Roboto"/>
                <a:sym typeface="Roboto"/>
              </a:rPr>
              <a:t>Chess Puzzles, Cat &amp; Mouse, A Literary Milestone,</a:t>
            </a:r>
            <a:br>
              <a:rPr i="1" lang="en" sz="800">
                <a:latin typeface="Roboto"/>
                <a:ea typeface="Roboto"/>
                <a:cs typeface="Roboto"/>
                <a:sym typeface="Roboto"/>
              </a:rPr>
            </a:br>
            <a:r>
              <a:rPr i="1" lang="en" sz="800">
                <a:latin typeface="Roboto"/>
                <a:ea typeface="Roboto"/>
                <a:cs typeface="Roboto"/>
                <a:sym typeface="Roboto"/>
              </a:rPr>
              <a:t>Seven Bridges of Kӧnigsberg</a:t>
            </a:r>
            <a:r>
              <a:rPr i="1" lang="en" sz="800">
                <a:latin typeface="Roboto"/>
                <a:ea typeface="Roboto"/>
                <a:cs typeface="Roboto"/>
                <a:sym typeface="Roboto"/>
              </a:rPr>
              <a:t>, and 15 Puzzle, were taken from “Famous Puzzles of Great Mathematicians” by Miodrag Petković in 2009.</a:t>
            </a:r>
            <a:endParaRPr i="1" sz="800">
              <a:latin typeface="Roboto"/>
              <a:ea typeface="Roboto"/>
              <a:cs typeface="Roboto"/>
              <a:sym typeface="Roboto"/>
            </a:endParaRPr>
          </a:p>
        </p:txBody>
      </p:sp>
      <p:pic>
        <p:nvPicPr>
          <p:cNvPr id="92" name="Google Shape;92;p14"/>
          <p:cNvPicPr preferRelativeResize="0"/>
          <p:nvPr/>
        </p:nvPicPr>
        <p:blipFill>
          <a:blip r:embed="rId6">
            <a:alphaModFix/>
          </a:blip>
          <a:stretch>
            <a:fillRect/>
          </a:stretch>
        </p:blipFill>
        <p:spPr>
          <a:xfrm>
            <a:off x="4316111" y="3547800"/>
            <a:ext cx="1426189" cy="1438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5"/>
          <p:cNvPicPr preferRelativeResize="0"/>
          <p:nvPr/>
        </p:nvPicPr>
        <p:blipFill rotWithShape="1">
          <a:blip r:embed="rId3">
            <a:alphaModFix/>
          </a:blip>
          <a:srcRect b="13249" l="6818" r="13052" t="7836"/>
          <a:stretch/>
        </p:blipFill>
        <p:spPr>
          <a:xfrm rot="5400000">
            <a:off x="6072739" y="-110013"/>
            <a:ext cx="3885249" cy="4105277"/>
          </a:xfrm>
          <a:prstGeom prst="rect">
            <a:avLst/>
          </a:prstGeom>
          <a:noFill/>
          <a:ln>
            <a:noFill/>
          </a:ln>
        </p:spPr>
      </p:pic>
      <p:pic>
        <p:nvPicPr>
          <p:cNvPr id="98" name="Google Shape;98;p15"/>
          <p:cNvPicPr preferRelativeResize="0"/>
          <p:nvPr/>
        </p:nvPicPr>
        <p:blipFill rotWithShape="1">
          <a:blip r:embed="rId3">
            <a:alphaModFix/>
          </a:blip>
          <a:srcRect b="13249" l="6818" r="13052" t="7836"/>
          <a:stretch/>
        </p:blipFill>
        <p:spPr>
          <a:xfrm rot="-5400000">
            <a:off x="110014" y="-110013"/>
            <a:ext cx="3885249" cy="4105277"/>
          </a:xfrm>
          <a:prstGeom prst="rect">
            <a:avLst/>
          </a:prstGeom>
          <a:noFill/>
          <a:ln>
            <a:noFill/>
          </a:ln>
        </p:spPr>
      </p:pic>
      <p:pic>
        <p:nvPicPr>
          <p:cNvPr id="99" name="Google Shape;99;p15"/>
          <p:cNvPicPr preferRelativeResize="0"/>
          <p:nvPr/>
        </p:nvPicPr>
        <p:blipFill>
          <a:blip r:embed="rId4">
            <a:alphaModFix/>
          </a:blip>
          <a:stretch>
            <a:fillRect/>
          </a:stretch>
        </p:blipFill>
        <p:spPr>
          <a:xfrm>
            <a:off x="6172200" y="3886200"/>
            <a:ext cx="3886199" cy="3886199"/>
          </a:xfrm>
          <a:prstGeom prst="rect">
            <a:avLst/>
          </a:prstGeom>
          <a:noFill/>
          <a:ln>
            <a:noFill/>
          </a:ln>
        </p:spPr>
      </p:pic>
      <p:sp>
        <p:nvSpPr>
          <p:cNvPr id="100" name="Google Shape;100;p15"/>
          <p:cNvSpPr txBox="1"/>
          <p:nvPr/>
        </p:nvSpPr>
        <p:spPr>
          <a:xfrm rot="-5400000">
            <a:off x="2585400" y="1380863"/>
            <a:ext cx="3887100" cy="112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latin typeface="Roboto Condensed"/>
                <a:ea typeface="Roboto Condensed"/>
                <a:cs typeface="Roboto Condensed"/>
                <a:sym typeface="Roboto Condensed"/>
              </a:rPr>
              <a:t>Goal: </a:t>
            </a:r>
            <a:r>
              <a:rPr lang="en" sz="1100">
                <a:latin typeface="Roboto Condensed"/>
                <a:ea typeface="Roboto Condensed"/>
                <a:cs typeface="Roboto Condensed"/>
                <a:sym typeface="Roboto Condensed"/>
              </a:rPr>
              <a:t>Find the shortest route in the maze, from start to finish. When </a:t>
            </a:r>
            <a:r>
              <a:rPr lang="en" sz="1100">
                <a:latin typeface="Roboto Condensed"/>
                <a:ea typeface="Roboto Condensed"/>
                <a:cs typeface="Roboto Condensed"/>
                <a:sym typeface="Roboto Condensed"/>
              </a:rPr>
              <a:t>going</a:t>
            </a:r>
            <a:r>
              <a:rPr lang="en" sz="1100">
                <a:latin typeface="Roboto Condensed"/>
                <a:ea typeface="Roboto Condensed"/>
                <a:cs typeface="Roboto Condensed"/>
                <a:sym typeface="Roboto Condensed"/>
              </a:rPr>
              <a:t> under a </a:t>
            </a:r>
            <a:r>
              <a:rPr lang="en" sz="1100">
                <a:latin typeface="Roboto Condensed"/>
                <a:ea typeface="Roboto Condensed"/>
                <a:cs typeface="Roboto Condensed"/>
                <a:sym typeface="Roboto Condensed"/>
              </a:rPr>
              <a:t>bridge</a:t>
            </a:r>
            <a:r>
              <a:rPr lang="en" sz="1100">
                <a:latin typeface="Roboto Condensed"/>
                <a:ea typeface="Roboto Condensed"/>
                <a:cs typeface="Roboto Condensed"/>
                <a:sym typeface="Roboto Condensed"/>
              </a:rPr>
              <a:t>, you MUST go </a:t>
            </a:r>
            <a:r>
              <a:rPr lang="en" sz="1100">
                <a:latin typeface="Roboto Condensed"/>
                <a:ea typeface="Roboto Condensed"/>
                <a:cs typeface="Roboto Condensed"/>
                <a:sym typeface="Roboto Condensed"/>
              </a:rPr>
              <a:t>straight</a:t>
            </a:r>
            <a:r>
              <a:rPr lang="en" sz="1100">
                <a:latin typeface="Roboto Condensed"/>
                <a:ea typeface="Roboto Condensed"/>
                <a:cs typeface="Roboto Condensed"/>
                <a:sym typeface="Roboto Condensed"/>
              </a:rPr>
              <a:t> on. At all other junctions, and corners, you may NOT turn right.</a:t>
            </a:r>
            <a:endParaRPr sz="1100">
              <a:latin typeface="Roboto Condensed"/>
              <a:ea typeface="Roboto Condensed"/>
              <a:cs typeface="Roboto Condensed"/>
              <a:sym typeface="Roboto Condensed"/>
            </a:endParaRPr>
          </a:p>
          <a:p>
            <a:pPr indent="0" lvl="0" marL="0" rtl="0" algn="l">
              <a:spcBef>
                <a:spcPts val="0"/>
              </a:spcBef>
              <a:spcAft>
                <a:spcPts val="0"/>
              </a:spcAft>
              <a:buNone/>
            </a:pPr>
            <a:r>
              <a:t/>
            </a:r>
            <a:endParaRPr sz="800">
              <a:latin typeface="Roboto Condensed"/>
              <a:ea typeface="Roboto Condensed"/>
              <a:cs typeface="Roboto Condensed"/>
              <a:sym typeface="Roboto Condensed"/>
            </a:endParaRPr>
          </a:p>
          <a:p>
            <a:pPr indent="0" lvl="0" marL="0" rtl="0" algn="l">
              <a:spcBef>
                <a:spcPts val="0"/>
              </a:spcBef>
              <a:spcAft>
                <a:spcPts val="0"/>
              </a:spcAft>
              <a:buNone/>
            </a:pPr>
            <a:r>
              <a:rPr lang="en" sz="800">
                <a:latin typeface="Roboto Condensed"/>
                <a:ea typeface="Roboto Condensed"/>
                <a:cs typeface="Roboto Condensed"/>
                <a:sym typeface="Roboto Condensed"/>
              </a:rPr>
              <a:t>Taken from “</a:t>
            </a:r>
            <a:r>
              <a:rPr lang="en" sz="800">
                <a:latin typeface="Roboto Condensed"/>
                <a:ea typeface="Roboto Condensed"/>
                <a:cs typeface="Roboto Condensed"/>
                <a:sym typeface="Roboto Condensed"/>
              </a:rPr>
              <a:t>The GCHQ Puzzle Book II,” by The GCHQ in 2018.</a:t>
            </a:r>
            <a:endParaRPr sz="800">
              <a:latin typeface="Roboto Condensed"/>
              <a:ea typeface="Roboto Condensed"/>
              <a:cs typeface="Roboto Condensed"/>
              <a:sym typeface="Roboto Condensed"/>
            </a:endParaRPr>
          </a:p>
          <a:p>
            <a:pPr indent="0" lvl="0" marL="0" rtl="0" algn="l">
              <a:spcBef>
                <a:spcPts val="0"/>
              </a:spcBef>
              <a:spcAft>
                <a:spcPts val="0"/>
              </a:spcAft>
              <a:buNone/>
            </a:pPr>
            <a:r>
              <a:rPr lang="en" sz="800">
                <a:latin typeface="Roboto Condensed"/>
                <a:ea typeface="Roboto Condensed"/>
                <a:cs typeface="Roboto Condensed"/>
                <a:sym typeface="Roboto Condensed"/>
              </a:rPr>
              <a:t>4th Puzzle of “The GCHQ </a:t>
            </a:r>
            <a:r>
              <a:rPr lang="en" sz="800">
                <a:latin typeface="Roboto Condensed"/>
                <a:ea typeface="Roboto Condensed"/>
                <a:cs typeface="Roboto Condensed"/>
                <a:sym typeface="Roboto Condensed"/>
              </a:rPr>
              <a:t>Centenary</a:t>
            </a:r>
            <a:r>
              <a:rPr lang="en" sz="800">
                <a:latin typeface="Roboto Condensed"/>
                <a:ea typeface="Roboto Condensed"/>
                <a:cs typeface="Roboto Condensed"/>
                <a:sym typeface="Roboto Condensed"/>
              </a:rPr>
              <a:t> Trail”, named “Alphabet St.” </a:t>
            </a:r>
            <a:r>
              <a:rPr b="1" lang="en" sz="1200" u="sng">
                <a:solidFill>
                  <a:schemeClr val="hlink"/>
                </a:solidFill>
                <a:latin typeface="Roboto Condensed"/>
                <a:ea typeface="Roboto Condensed"/>
                <a:cs typeface="Roboto Condensed"/>
                <a:sym typeface="Roboto Condensed"/>
                <a:hlinkClick r:id="rId5"/>
              </a:rPr>
              <a:t>Solution Here.</a:t>
            </a:r>
            <a:endParaRPr b="1" sz="1200">
              <a:latin typeface="Roboto Condensed"/>
              <a:ea typeface="Roboto Condensed"/>
              <a:cs typeface="Roboto Condensed"/>
              <a:sym typeface="Roboto Condensed"/>
            </a:endParaRPr>
          </a:p>
        </p:txBody>
      </p:sp>
      <p:cxnSp>
        <p:nvCxnSpPr>
          <p:cNvPr id="101" name="Google Shape;101;p15"/>
          <p:cNvCxnSpPr/>
          <p:nvPr/>
        </p:nvCxnSpPr>
        <p:spPr>
          <a:xfrm rot="10800000">
            <a:off x="5029200" y="0"/>
            <a:ext cx="0" cy="7772400"/>
          </a:xfrm>
          <a:prstGeom prst="straightConnector1">
            <a:avLst/>
          </a:prstGeom>
          <a:noFill/>
          <a:ln cap="flat" cmpd="sng" w="9525">
            <a:solidFill>
              <a:schemeClr val="dk2"/>
            </a:solidFill>
            <a:prstDash val="solid"/>
            <a:round/>
            <a:headEnd len="med" w="med" type="none"/>
            <a:tailEnd len="med" w="med" type="none"/>
          </a:ln>
        </p:spPr>
      </p:cxnSp>
      <p:cxnSp>
        <p:nvCxnSpPr>
          <p:cNvPr id="102" name="Google Shape;102;p15"/>
          <p:cNvCxnSpPr/>
          <p:nvPr/>
        </p:nvCxnSpPr>
        <p:spPr>
          <a:xfrm>
            <a:off x="0" y="3886200"/>
            <a:ext cx="10068000" cy="0"/>
          </a:xfrm>
          <a:prstGeom prst="straightConnector1">
            <a:avLst/>
          </a:prstGeom>
          <a:noFill/>
          <a:ln cap="flat" cmpd="sng" w="9525">
            <a:solidFill>
              <a:schemeClr val="dk2"/>
            </a:solidFill>
            <a:prstDash val="solid"/>
            <a:round/>
            <a:headEnd len="med" w="med" type="none"/>
            <a:tailEnd len="med" w="med" type="none"/>
          </a:ln>
        </p:spPr>
      </p:cxnSp>
      <p:pic>
        <p:nvPicPr>
          <p:cNvPr id="103" name="Google Shape;103;p15"/>
          <p:cNvPicPr preferRelativeResize="0"/>
          <p:nvPr/>
        </p:nvPicPr>
        <p:blipFill>
          <a:blip r:embed="rId4">
            <a:alphaModFix/>
          </a:blip>
          <a:stretch>
            <a:fillRect/>
          </a:stretch>
        </p:blipFill>
        <p:spPr>
          <a:xfrm>
            <a:off x="0" y="3887175"/>
            <a:ext cx="3886199" cy="3886199"/>
          </a:xfrm>
          <a:prstGeom prst="rect">
            <a:avLst/>
          </a:prstGeom>
          <a:noFill/>
          <a:ln>
            <a:noFill/>
          </a:ln>
        </p:spPr>
      </p:pic>
      <p:sp>
        <p:nvSpPr>
          <p:cNvPr id="104" name="Google Shape;104;p15"/>
          <p:cNvSpPr txBox="1"/>
          <p:nvPr/>
        </p:nvSpPr>
        <p:spPr>
          <a:xfrm rot="-5400000">
            <a:off x="3447975" y="2295525"/>
            <a:ext cx="914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Courier New"/>
                <a:ea typeface="Courier New"/>
                <a:cs typeface="Courier New"/>
                <a:sym typeface="Courier New"/>
              </a:rPr>
              <a:t>START</a:t>
            </a:r>
            <a:endParaRPr>
              <a:latin typeface="Courier New"/>
              <a:ea typeface="Courier New"/>
              <a:cs typeface="Courier New"/>
              <a:sym typeface="Courier New"/>
            </a:endParaRPr>
          </a:p>
        </p:txBody>
      </p:sp>
      <p:sp>
        <p:nvSpPr>
          <p:cNvPr id="105" name="Google Shape;105;p15"/>
          <p:cNvSpPr txBox="1"/>
          <p:nvPr/>
        </p:nvSpPr>
        <p:spPr>
          <a:xfrm rot="-5400000">
            <a:off x="-257100" y="2295525"/>
            <a:ext cx="914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Courier New"/>
                <a:ea typeface="Courier New"/>
                <a:cs typeface="Courier New"/>
                <a:sym typeface="Courier New"/>
              </a:rPr>
              <a:t>FINISH</a:t>
            </a:r>
            <a:endParaRPr>
              <a:latin typeface="Courier New"/>
              <a:ea typeface="Courier New"/>
              <a:cs typeface="Courier New"/>
              <a:sym typeface="Courier New"/>
            </a:endParaRPr>
          </a:p>
        </p:txBody>
      </p:sp>
      <p:sp>
        <p:nvSpPr>
          <p:cNvPr id="106" name="Google Shape;106;p15"/>
          <p:cNvSpPr txBox="1"/>
          <p:nvPr/>
        </p:nvSpPr>
        <p:spPr>
          <a:xfrm rot="5400000">
            <a:off x="5705625" y="1190625"/>
            <a:ext cx="914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Courier New"/>
                <a:ea typeface="Courier New"/>
                <a:cs typeface="Courier New"/>
                <a:sym typeface="Courier New"/>
              </a:rPr>
              <a:t>START</a:t>
            </a:r>
            <a:endParaRPr>
              <a:latin typeface="Courier New"/>
              <a:ea typeface="Courier New"/>
              <a:cs typeface="Courier New"/>
              <a:sym typeface="Courier New"/>
            </a:endParaRPr>
          </a:p>
        </p:txBody>
      </p:sp>
      <p:sp>
        <p:nvSpPr>
          <p:cNvPr id="107" name="Google Shape;107;p15"/>
          <p:cNvSpPr txBox="1"/>
          <p:nvPr/>
        </p:nvSpPr>
        <p:spPr>
          <a:xfrm rot="5400000">
            <a:off x="9410700" y="1190625"/>
            <a:ext cx="914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Courier New"/>
                <a:ea typeface="Courier New"/>
                <a:cs typeface="Courier New"/>
                <a:sym typeface="Courier New"/>
              </a:rPr>
              <a:t>FINISH</a:t>
            </a:r>
            <a:endParaRPr>
              <a:latin typeface="Courier New"/>
              <a:ea typeface="Courier New"/>
              <a:cs typeface="Courier New"/>
              <a:sym typeface="Courier New"/>
            </a:endParaRPr>
          </a:p>
        </p:txBody>
      </p:sp>
      <p:sp>
        <p:nvSpPr>
          <p:cNvPr id="108" name="Google Shape;108;p15"/>
          <p:cNvSpPr txBox="1"/>
          <p:nvPr/>
        </p:nvSpPr>
        <p:spPr>
          <a:xfrm rot="5400000">
            <a:off x="3585900" y="1380863"/>
            <a:ext cx="3887100" cy="112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latin typeface="Roboto Condensed"/>
                <a:ea typeface="Roboto Condensed"/>
                <a:cs typeface="Roboto Condensed"/>
                <a:sym typeface="Roboto Condensed"/>
              </a:rPr>
              <a:t>Goal: </a:t>
            </a:r>
            <a:r>
              <a:rPr lang="en" sz="1100">
                <a:latin typeface="Roboto Condensed"/>
                <a:ea typeface="Roboto Condensed"/>
                <a:cs typeface="Roboto Condensed"/>
                <a:sym typeface="Roboto Condensed"/>
              </a:rPr>
              <a:t>Find the shortest route in the maze, from start to finish. When going under a bridge, you MUST go straight on. At all other junctions, and corners, you may NOT turn right.</a:t>
            </a:r>
            <a:endParaRPr sz="1100">
              <a:latin typeface="Roboto Condensed"/>
              <a:ea typeface="Roboto Condensed"/>
              <a:cs typeface="Roboto Condensed"/>
              <a:sym typeface="Roboto Condensed"/>
            </a:endParaRPr>
          </a:p>
          <a:p>
            <a:pPr indent="0" lvl="0" marL="0" rtl="0" algn="l">
              <a:spcBef>
                <a:spcPts val="0"/>
              </a:spcBef>
              <a:spcAft>
                <a:spcPts val="0"/>
              </a:spcAft>
              <a:buNone/>
            </a:pPr>
            <a:r>
              <a:t/>
            </a:r>
            <a:endParaRPr sz="800">
              <a:latin typeface="Roboto Condensed"/>
              <a:ea typeface="Roboto Condensed"/>
              <a:cs typeface="Roboto Condensed"/>
              <a:sym typeface="Roboto Condensed"/>
            </a:endParaRPr>
          </a:p>
          <a:p>
            <a:pPr indent="0" lvl="0" marL="0" rtl="0" algn="l">
              <a:spcBef>
                <a:spcPts val="0"/>
              </a:spcBef>
              <a:spcAft>
                <a:spcPts val="0"/>
              </a:spcAft>
              <a:buNone/>
            </a:pPr>
            <a:r>
              <a:rPr lang="en" sz="800">
                <a:latin typeface="Roboto Condensed"/>
                <a:ea typeface="Roboto Condensed"/>
                <a:cs typeface="Roboto Condensed"/>
                <a:sym typeface="Roboto Condensed"/>
              </a:rPr>
              <a:t>Taken from “The GCHQ Puzzle Book II,” by The GCHQ in 2018.</a:t>
            </a:r>
            <a:endParaRPr sz="800">
              <a:latin typeface="Roboto Condensed"/>
              <a:ea typeface="Roboto Condensed"/>
              <a:cs typeface="Roboto Condensed"/>
              <a:sym typeface="Roboto Condensed"/>
            </a:endParaRPr>
          </a:p>
          <a:p>
            <a:pPr indent="0" lvl="0" marL="0" rtl="0" algn="l">
              <a:spcBef>
                <a:spcPts val="0"/>
              </a:spcBef>
              <a:spcAft>
                <a:spcPts val="0"/>
              </a:spcAft>
              <a:buNone/>
            </a:pPr>
            <a:r>
              <a:rPr lang="en" sz="800">
                <a:latin typeface="Roboto Condensed"/>
                <a:ea typeface="Roboto Condensed"/>
                <a:cs typeface="Roboto Condensed"/>
                <a:sym typeface="Roboto Condensed"/>
              </a:rPr>
              <a:t>4th Puzzle of “The GCHQ Centenary Trail”, named “Alphabet St.” </a:t>
            </a:r>
            <a:r>
              <a:rPr b="1" lang="en" sz="1200" u="sng">
                <a:solidFill>
                  <a:schemeClr val="accent5"/>
                </a:solidFill>
                <a:latin typeface="Roboto Condensed"/>
                <a:ea typeface="Roboto Condensed"/>
                <a:cs typeface="Roboto Condensed"/>
                <a:sym typeface="Roboto Condensed"/>
                <a:hlinkClick r:id="rId6">
                  <a:extLst>
                    <a:ext uri="{A12FA001-AC4F-418D-AE19-62706E023703}">
                      <ahyp:hlinkClr val="tx"/>
                    </a:ext>
                  </a:extLst>
                </a:hlinkClick>
              </a:rPr>
              <a:t>Solution Here.</a:t>
            </a:r>
            <a:endParaRPr sz="800">
              <a:latin typeface="Roboto Condensed"/>
              <a:ea typeface="Roboto Condensed"/>
              <a:cs typeface="Roboto Condensed"/>
              <a:sym typeface="Roboto Condensed"/>
            </a:endParaRPr>
          </a:p>
        </p:txBody>
      </p:sp>
      <p:sp>
        <p:nvSpPr>
          <p:cNvPr id="109" name="Google Shape;109;p15"/>
          <p:cNvSpPr txBox="1"/>
          <p:nvPr/>
        </p:nvSpPr>
        <p:spPr>
          <a:xfrm rot="5400000">
            <a:off x="2908650" y="5652288"/>
            <a:ext cx="3887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u="sng">
                <a:solidFill>
                  <a:schemeClr val="hlink"/>
                </a:solidFill>
                <a:latin typeface="Roboto Condensed"/>
                <a:ea typeface="Roboto Condensed"/>
                <a:cs typeface="Roboto Condensed"/>
                <a:sym typeface="Roboto Condensed"/>
                <a:hlinkClick r:id="rId7"/>
              </a:rPr>
              <a:t>Solution Here</a:t>
            </a:r>
            <a:endParaRPr sz="800">
              <a:latin typeface="Roboto Condensed"/>
              <a:ea typeface="Roboto Condensed"/>
              <a:cs typeface="Roboto Condensed"/>
              <a:sym typeface="Roboto Condensed"/>
            </a:endParaRPr>
          </a:p>
        </p:txBody>
      </p:sp>
      <p:sp>
        <p:nvSpPr>
          <p:cNvPr id="110" name="Google Shape;110;p15"/>
          <p:cNvSpPr txBox="1"/>
          <p:nvPr/>
        </p:nvSpPr>
        <p:spPr>
          <a:xfrm rot="-5400000">
            <a:off x="3262650" y="5652763"/>
            <a:ext cx="3887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u="sng">
                <a:solidFill>
                  <a:schemeClr val="hlink"/>
                </a:solidFill>
                <a:latin typeface="Roboto Condensed"/>
                <a:ea typeface="Roboto Condensed"/>
                <a:cs typeface="Roboto Condensed"/>
                <a:sym typeface="Roboto Condensed"/>
                <a:hlinkClick r:id="rId8"/>
              </a:rPr>
              <a:t>Solution Here</a:t>
            </a:r>
            <a:endParaRPr sz="800">
              <a:latin typeface="Roboto Condensed"/>
              <a:ea typeface="Roboto Condensed"/>
              <a:cs typeface="Roboto Condensed"/>
              <a:sym typeface="Roboto Condense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